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3050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68d31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对衰变相关概念理解不正确</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8302ce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衰变规律的理解及应用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661048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衰变次数的计算</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4943c7e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对半衰期的理解及计算</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da4395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a:t>
                </a:r>
                <a14:m>
                  <m:oMath xmlns:m="http://schemas.openxmlformats.org/officeDocument/2006/math">
                    <m:r>
                      <a:rPr lang="en-US" sz="2800" b="1"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𝜶</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 衰变和</a:t>
                </a:r>
                <a14:m>
                  <m:oMath xmlns:m="http://schemas.openxmlformats.org/officeDocument/2006/math">
                    <m:r>
                      <a:rPr lang="en-US" sz="2800" b="1"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𝜷</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 衰变后粒子在磁场中的轨迹</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c30bc3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人工转变核反应方程</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07698e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题型6 对放射性同位素的理解及应用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44#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68d31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对衰变相关概念理解不正确</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6.xml"/><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6.xml"/><Relationship Id="rId2" Type="http://schemas.openxmlformats.org/officeDocument/2006/relationships/image" Target="../media/image26.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7.xml"/><Relationship Id="rId4" Type="http://schemas.openxmlformats.org/officeDocument/2006/relationships/image" Target="../media/image31.pn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8.xml"/><Relationship Id="rId2" Type="http://schemas.openxmlformats.org/officeDocument/2006/relationships/image" Target="../media/image35.png"/><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8.xml"/><Relationship Id="rId2" Type="http://schemas.openxmlformats.org/officeDocument/2006/relationships/image" Target="../media/image38.png"/><Relationship Id="rId1" Type="http://schemas.openxmlformats.org/officeDocument/2006/relationships/image" Target="../media/image3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8.xml"/><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8.xml"/><Relationship Id="rId1"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4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9.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9.xml"/><Relationship Id="rId1" Type="http://schemas.openxmlformats.org/officeDocument/2006/relationships/image" Target="../media/image47.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0.xml"/><Relationship Id="rId2" Type="http://schemas.openxmlformats.org/officeDocument/2006/relationships/image" Target="../media/image49.png"/><Relationship Id="rId1"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0.xml"/><Relationship Id="rId1" Type="http://schemas.openxmlformats.org/officeDocument/2006/relationships/image" Target="../media/image50.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0.xml"/><Relationship Id="rId2" Type="http://schemas.openxmlformats.org/officeDocument/2006/relationships/image" Target="../media/image52.png"/><Relationship Id="rId1"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53.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57.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59.png"/><Relationship Id="rId1"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60.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0.xml"/><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image" Target="../media/image6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66.png"/><Relationship Id="rId1"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67.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0.xml"/><Relationship Id="rId2" Type="http://schemas.openxmlformats.org/officeDocument/2006/relationships/image" Target="../media/image69.png"/><Relationship Id="rId1" Type="http://schemas.openxmlformats.org/officeDocument/2006/relationships/image" Target="../media/image68.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70.pn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10.xml"/><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71.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74.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0.xml"/><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image" Target="../media/image75.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78.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0.xml"/><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image" Target="../media/image79.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8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5.xml"/><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094e1287a?vop=1&amp;pid=04943c7e9&amp;color=0,0,0&amp;bt=1&amp;bbb=1&amp;hb=1"/>
              <p:cNvSpPr/>
              <p:nvPr/>
            </p:nvSpPr>
            <p:spPr>
              <a:xfrm>
                <a:off x="722376" y="972000"/>
                <a:ext cx="10753344" cy="132429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[安徽部分学校2025高二下联考]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电子发射断层显像</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是一种先进的医疗成像技术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的放射性衰变来标记药物，从而对人体内部器官进行成像.氟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的半衰期约为110分钟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以下关于该衰变过程的说法正确的是(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094e1287a?vop=1&amp;pid=04943c7e9&amp;color=0,0,0&amp;bt=1&amp;bbb=1&amp;hb=1"/>
              <p:cNvSpPr>
                <a:spLocks noRot="1" noChangeAspect="1" noMove="1" noResize="1" noEditPoints="1" noAdjustHandles="1" noChangeArrowheads="1" noChangeShapeType="1" noTextEdit="1"/>
              </p:cNvSpPr>
              <p:nvPr/>
            </p:nvSpPr>
            <p:spPr>
              <a:xfrm>
                <a:off x="722376" y="972000"/>
                <a:ext cx="10753344" cy="1324293"/>
              </a:xfrm>
              <a:prstGeom prst="rect">
                <a:avLst/>
              </a:prstGeom>
              <a:blipFill rotWithShape="1">
                <a:blip r:embed="rId1"/>
                <a:stretch>
                  <a:fillRect l="-4" t="-34" r="-148" b="-3538"/>
                </a:stretch>
              </a:blipFill>
            </p:spPr>
            <p:txBody>
              <a:bodyPr/>
              <a:lstStyle/>
              <a:p>
                <a:r>
                  <a:rPr lang="zh-CN" altLang="en-US">
                    <a:noFill/>
                  </a:rPr>
                  <a:t> </a:t>
                </a:r>
              </a:p>
            </p:txBody>
          </p:sp>
        </mc:Fallback>
      </mc:AlternateContent>
      <p:sp>
        <p:nvSpPr>
          <p:cNvPr id="3" name="QC_5_AN.13_1#094e1287a.bracket?vop=1&amp;pid=04943c7e9&amp;color=0,0,0&amp;vpa=4"/>
          <p:cNvSpPr/>
          <p:nvPr/>
        </p:nvSpPr>
        <p:spPr>
          <a:xfrm>
            <a:off x="8057261" y="1880241"/>
            <a:ext cx="3746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2_2#094e1287a.choices?vop=1&amp;pid=04943c7e9&amp;color=0,0,0&amp;bbb=1"/>
              <p:cNvSpPr/>
              <p:nvPr/>
            </p:nvSpPr>
            <p:spPr>
              <a:xfrm>
                <a:off x="722376" y="2308421"/>
                <a:ext cx="10753344" cy="1808480"/>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为正电子</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施加高压，其半衰期会缩短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衰变时，释放能量，所以质量数不守恒</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.若有100个氟</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原子核，经过220分钟后，大约还剩下25个未衰变</a:t>
                </a:r>
                <a:endParaRPr lang="en-US" altLang="zh-CN" sz="2000" dirty="0"/>
              </a:p>
            </p:txBody>
          </p:sp>
        </mc:Choice>
        <mc:Fallback>
          <p:sp>
            <p:nvSpPr>
              <p:cNvPr id="4" name="QC_5_BD.12_2#094e1287a.choices?vop=1&amp;pid=04943c7e9&amp;color=0,0,0&amp;bbb=1"/>
              <p:cNvSpPr>
                <a:spLocks noRot="1" noChangeAspect="1" noMove="1" noResize="1" noEditPoints="1" noAdjustHandles="1" noChangeArrowheads="1" noChangeShapeType="1" noTextEdit="1"/>
              </p:cNvSpPr>
              <p:nvPr/>
            </p:nvSpPr>
            <p:spPr>
              <a:xfrm>
                <a:off x="722376" y="2308421"/>
                <a:ext cx="10753344" cy="1808480"/>
              </a:xfrm>
              <a:prstGeom prst="rect">
                <a:avLst/>
              </a:prstGeom>
              <a:blipFill rotWithShape="1">
                <a:blip r:embed="rId2"/>
                <a:stretch>
                  <a:fillRect l="-4" t="-11" b="-25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094e1287a?vop=1&amp;vop=1&amp;pid=04943c7e9&amp;color=0,0,0&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根据质量数守恒和电荷数守恒,有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为正电子</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由原子核内部结构决定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,与外界条件（如高压）无关,故B错误；衰变释放能量,但质量数仍守恒,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；半衰期是统计规律,适用于大量原子核,少量原子核不适用，100个</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220分钟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2个半衰期）后,未衰变的原子核数目无法确定,故D错误.</a:t>
                </a:r>
                <a:endParaRPr lang="en-US" altLang="zh-CN" sz="2200" dirty="0"/>
              </a:p>
            </p:txBody>
          </p:sp>
        </mc:Choice>
        <mc:Fallback>
          <p:sp>
            <p:nvSpPr>
              <p:cNvPr id="2" name="QC_5_AS.14_1#094e1287a?vop=1&amp;vop=1&amp;pid=04943c7e9&amp;color=0,0,0&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010"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5_1#094e1287a?vop=1&amp;vop=1&amp;pid=04943c7e9&amp;color=0,0,0&amp;bt=1&amp;bbb=1&amp;hb=1"/>
              <p:cNvSpPr/>
              <p:nvPr/>
            </p:nvSpPr>
            <p:spPr>
              <a:xfrm>
                <a:off x="722376" y="969264"/>
                <a:ext cx="10753344" cy="2939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5300"/>
                  </a:lnSpc>
                </a:pPr>
                <a:r>
                  <a:rPr lang="en-US" altLang="zh-CN" sz="2000" b="1"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应用半衰期公式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𝜏</m:t>
                            </m:r>
                          </m:den>
                        </m:f>
                      </m:sup>
                    </m:sSup>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𝜏</m:t>
                            </m:r>
                          </m:den>
                        </m:f>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的三点提示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1）半衰期公式只对大量原子核才适用,对少数原子核是不适用的.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2）明确半衰期公式中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的含义及二者的关系,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的含义及二者的关系.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3）明确发生衰变的原子核与新产生的原子核质量之间的比例关系,每衰变一个原子核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一个新核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,它们之间的质量之比等于各自单个原子核的质量之比.</a:t>
                </a:r>
                <a:endParaRPr lang="en-US" altLang="zh-CN" sz="2000" dirty="0"/>
              </a:p>
            </p:txBody>
          </p:sp>
        </mc:Choice>
        <mc:Fallback>
          <p:sp>
            <p:nvSpPr>
              <p:cNvPr id="2" name="QC_5_EX.15_1#094e1287a?vop=1&amp;vop=1&amp;pid=04943c7e9&amp;color=0,0,0&amp;bt=1&amp;bbb=1&amp;hb=1"/>
              <p:cNvSpPr>
                <a:spLocks noRot="1" noChangeAspect="1" noMove="1" noResize="1" noEditPoints="1" noAdjustHandles="1" noChangeArrowheads="1" noChangeShapeType="1" noTextEdit="1"/>
              </p:cNvSpPr>
              <p:nvPr/>
            </p:nvSpPr>
            <p:spPr>
              <a:xfrm>
                <a:off x="722376" y="969264"/>
                <a:ext cx="10753344" cy="2939034"/>
              </a:xfrm>
              <a:prstGeom prst="rect">
                <a:avLst/>
              </a:prstGeom>
              <a:blipFill rotWithShape="1">
                <a:blip r:embed="rId1"/>
                <a:stretch>
                  <a:fillRect l="-4" t="-9" r="-561" b="-15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c070c4736?vop=1&amp;pid=04943c7e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[湖北咸宁2025高二下期末]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自然界活体中的</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的含量比恒为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，活体死亡后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含量不变，但</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衰变含量会减小.已知</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的半衰期为5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，某考古学者在考古遗迹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中采得一样品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，测得此样品的年代约为22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920年，则此样品中</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的含量比为(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c070c4736?vop=1&amp;pid=04943c7e9&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17_1#c070c4736.bracket?vop=1&amp;pid=04943c7e9&amp;color=0,0,0&amp;vpa=5"/>
          <p:cNvSpPr/>
          <p:nvPr/>
        </p:nvSpPr>
        <p:spPr>
          <a:xfrm>
            <a:off x="10143236"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6_2#c070c4736.choices?vop=1&amp;pid=04943c7e9&amp;color=0,0,0&amp;bbb=1"/>
              <p:cNvSpPr/>
              <p:nvPr/>
            </p:nvSpPr>
            <p:spPr>
              <a:xfrm>
                <a:off x="722376" y="2328486"/>
                <a:ext cx="10753344" cy="400050"/>
              </a:xfrm>
              <a:prstGeom prst="rect">
                <a:avLst/>
              </a:prstGeom>
              <a:noFill/>
            </p:spPr>
            <p:txBody>
              <a:bodyPr wrap="none" lIns="0" tIns="0" rIns="0" bIns="0" rtlCol="0" anchor="t"/>
              <a:lstStyle/>
              <a:p>
                <a:pPr latinLnBrk="1">
                  <a:lnSpc>
                    <a:spcPts val="3600"/>
                  </a:lnSpc>
                  <a:tabLst>
                    <a:tab pos="2808605" algn="l"/>
                    <a:tab pos="5388610" algn="l"/>
                    <a:tab pos="81718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6_2#c070c4736.choices?vop=1&amp;pid=04943c7e9&amp;color=0,0,0&amp;bbb=1"/>
              <p:cNvSpPr>
                <a:spLocks noRot="1" noChangeAspect="1" noMove="1" noResize="1" noEditPoints="1" noAdjustHandles="1" noChangeArrowheads="1" noChangeShapeType="1" noTextEdit="1"/>
              </p:cNvSpPr>
              <p:nvPr/>
            </p:nvSpPr>
            <p:spPr>
              <a:xfrm>
                <a:off x="722376" y="2328486"/>
                <a:ext cx="10753344" cy="400050"/>
              </a:xfrm>
              <a:prstGeom prst="rect">
                <a:avLst/>
              </a:prstGeom>
              <a:blipFill rotWithShape="1">
                <a:blip r:embed="rId2"/>
                <a:stretch>
                  <a:fillRect l="-4"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c070c4736?vop=1&amp;vop=1&amp;pid=04943c7e9&amp;color=0,0,0&amp;bt=1&amp;bbb=1&amp;hb=1"/>
              <p:cNvSpPr/>
              <p:nvPr/>
            </p:nvSpPr>
            <p:spPr>
              <a:xfrm>
                <a:off x="722376" y="972000"/>
                <a:ext cx="10753344" cy="1563561"/>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的半衰期为5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730年,样品年代为22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920年,经历的半衰期个数为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920</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730</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,每经过一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个半衰期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含量减半,4次后剩余比例为</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,初始含量比为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,因此样品中</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的含量比为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5_AS.18_1#c070c4736?vop=1&amp;vop=1&amp;pid=04943c7e9&amp;color=0,0,0&amp;bt=1&amp;bbb=1&amp;hb=1"/>
              <p:cNvSpPr>
                <a:spLocks noRot="1" noChangeAspect="1" noMove="1" noResize="1" noEditPoints="1" noAdjustHandles="1" noChangeArrowheads="1" noChangeShapeType="1" noTextEdit="1"/>
              </p:cNvSpPr>
              <p:nvPr/>
            </p:nvSpPr>
            <p:spPr>
              <a:xfrm>
                <a:off x="722376" y="972000"/>
                <a:ext cx="10753344" cy="1563561"/>
              </a:xfrm>
              <a:prstGeom prst="rect">
                <a:avLst/>
              </a:prstGeom>
              <a:blipFill rotWithShape="1">
                <a:blip r:embed="rId1"/>
                <a:stretch>
                  <a:fillRect l="-4" t="-29" b="-6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adcff4005?vop=1&amp;pid=fda43957f&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[河北保定八县一中2025高二下联考]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在匀强磁场中有两个静止原子核发生衰变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两种粒子分别为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粒子，其衰变方程为：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e>
                    </m:d>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在磁场中得到4</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条粒子径迹如图所示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adcff4005?vop=1&amp;pid=fda43957f&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20_1#adcff4005.bracket?vop=1&amp;pid=fda43957f&amp;color=0,0,0&amp;vpa=6&amp;bbb=1"/>
          <p:cNvSpPr/>
          <p:nvPr/>
        </p:nvSpPr>
        <p:spPr>
          <a:xfrm>
            <a:off x="5532501"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19_3#adcff4005?htil=1&amp;vop=1&amp;pid=fda43957f&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70048" y="2408877"/>
            <a:ext cx="1481328"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9_4#adcff4005?htil=1&amp;vop=1&amp;pid=fda43957f&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46136" y="2683197"/>
            <a:ext cx="1673352"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19_5#adcff4005.choices?vop=1&amp;pid=fda43957f&amp;color=0,0,0&amp;bbb=1"/>
              <p:cNvSpPr/>
              <p:nvPr/>
            </p:nvSpPr>
            <p:spPr>
              <a:xfrm>
                <a:off x="722376" y="37804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.匀强磁场方向垂直纸面向里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粒子，③为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.②顺时针转动，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④顺时针转动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.②动能比①大，③动能比④大</a:t>
                </a:r>
                <a:endParaRPr lang="en-US" altLang="zh-CN" sz="2000" dirty="0"/>
              </a:p>
            </p:txBody>
          </p:sp>
        </mc:Choice>
        <mc:Fallback>
          <p:sp>
            <p:nvSpPr>
              <p:cNvPr id="6" name="QC_5_BD.19_5#adcff4005.choices?vop=1&amp;pid=fda43957f&amp;color=0,0,0&amp;bbb=1"/>
              <p:cNvSpPr>
                <a:spLocks noRot="1" noChangeAspect="1" noMove="1" noResize="1" noEditPoints="1" noAdjustHandles="1" noChangeArrowheads="1" noChangeShapeType="1" noTextEdit="1"/>
              </p:cNvSpPr>
              <p:nvPr/>
            </p:nvSpPr>
            <p:spPr>
              <a:xfrm>
                <a:off x="722376" y="3780477"/>
                <a:ext cx="10753344" cy="843153"/>
              </a:xfrm>
              <a:prstGeom prst="rect">
                <a:avLst/>
              </a:prstGeom>
              <a:blipFill rotWithShape="1">
                <a:blip r:embed="rId4"/>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adcff4005?vop=1&amp;vop=1&amp;pid=fda43957f&amp;color=0,0,0&amp;bt=1&amp;bbb=1&amp;hb=1"/>
              <p:cNvSpPr/>
              <p:nvPr/>
            </p:nvSpPr>
            <p:spPr>
              <a:xfrm>
                <a:off x="722376" y="972000"/>
                <a:ext cx="10753344" cy="33962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原子核发生衰变,放出的粒子和新核动量守恒,由于不知道衰变后粒子的速度方向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确定磁场方向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,也无法判断粒子的运动方向，故A、C错误；根据洛伦兹力提供向心力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𝐵𝑞𝑣</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,可得粒子做圆周运动的轨迹半径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𝑚𝑣</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𝐵𝑞</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,因为衰变过程动量守恒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,则衰变后两粒子的动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量大小相等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，方向相反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粒子和新核</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均带正电,根据左手定则,可知其形成的圆为外切圆,因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子所带电荷量小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粒子轨迹半径大,故③为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粒子,同理可知②为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；衰变过程动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,粒子与新核动量大小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相等,粒子的质量小于新核的质量，根据</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,可知②动能比①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动能比④大,故D正确.</a:t>
                </a:r>
                <a:endParaRPr lang="en-US" altLang="zh-CN" sz="2200" dirty="0"/>
              </a:p>
            </p:txBody>
          </p:sp>
        </mc:Choice>
        <mc:Fallback>
          <p:sp>
            <p:nvSpPr>
              <p:cNvPr id="2" name="QC_5_AS.21_1#adcff4005?vop=1&amp;vop=1&amp;pid=fda43957f&amp;color=0,0,0&amp;bt=1&amp;bbb=1&amp;hb=1"/>
              <p:cNvSpPr>
                <a:spLocks noRot="1" noChangeAspect="1" noMove="1" noResize="1" noEditPoints="1" noAdjustHandles="1" noChangeArrowheads="1" noChangeShapeType="1" noTextEdit="1"/>
              </p:cNvSpPr>
              <p:nvPr/>
            </p:nvSpPr>
            <p:spPr>
              <a:xfrm>
                <a:off x="722376" y="972000"/>
                <a:ext cx="10753344" cy="3396234"/>
              </a:xfrm>
              <a:prstGeom prst="rect">
                <a:avLst/>
              </a:prstGeom>
              <a:blipFill rotWithShape="1">
                <a:blip r:embed="rId1"/>
                <a:stretch>
                  <a:fillRect l="-4" t="-13" r="-1612" b="-13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2_1#adcff4005?vop=1&amp;vop=1&amp;pid=fda43957f&amp;color=0,0,0&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解答此类问题的三点注意事项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1）原子核在释放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粒子的过程中系统的动量守恒、能量守恒、电荷数守恒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2）由左手定则和轨迹的内切（或外切）判断释放粒子的电性；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3）根据洛伦兹力和牛顿第二定律以及动量守恒定律可知粒子轨迹半径和粒子电荷量的关系.</a:t>
                </a:r>
                <a:endParaRPr lang="en-US" altLang="zh-CN" sz="2000" dirty="0"/>
              </a:p>
            </p:txBody>
          </p:sp>
        </mc:Choice>
        <mc:Fallback>
          <p:sp>
            <p:nvSpPr>
              <p:cNvPr id="2" name="QC_5_EX.22_1#adcff4005?vop=1&amp;vop=1&amp;pid=fda43957f&amp;color=0,0,0&amp;bt=1&amp;bbb=1&amp;hb=1"/>
              <p:cNvSpPr>
                <a:spLocks noRot="1" noChangeAspect="1" noMove="1" noResize="1" noEditPoints="1" noAdjustHandles="1" noChangeArrowheads="1" noChangeShapeType="1" noTextEdit="1"/>
              </p:cNvSpPr>
              <p:nvPr/>
            </p:nvSpPr>
            <p:spPr>
              <a:xfrm>
                <a:off x="722376" y="969264"/>
                <a:ext cx="10753344" cy="2723134"/>
              </a:xfrm>
              <a:prstGeom prst="rect">
                <a:avLst/>
              </a:prstGeom>
              <a:blipFill rotWithShape="1">
                <a:blip r:embed="rId1"/>
                <a:stretch>
                  <a:fillRect l="-4" t="-9" b="-16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80db81a10?vop=1&amp;pid=0c30bc35c&amp;color=0,0,0&amp;bt=1&amp;bbb=1&amp;hb=1"/>
              <p:cNvSpPr/>
              <p:nvPr/>
            </p:nvSpPr>
            <p:spPr>
              <a:xfrm>
                <a:off x="722376" y="972000"/>
                <a:ext cx="10753344" cy="899668"/>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7.1934年，约里奥·居里夫妇用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粒子轰击铝箔，产生了人工放射性同位素</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，反应方程为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原子核不稳定，会衰变成</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Si</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80db81a10?vop=1&amp;pid=0c30bc35c&amp;color=0,0,0&amp;bt=1&amp;bbb=1&amp;hb=1"/>
              <p:cNvSpPr>
                <a:spLocks noRot="1" noChangeAspect="1" noMove="1" noResize="1" noEditPoints="1" noAdjustHandles="1" noChangeArrowheads="1" noChangeShapeType="1" noTextEdit="1"/>
              </p:cNvSpPr>
              <p:nvPr/>
            </p:nvSpPr>
            <p:spPr>
              <a:xfrm>
                <a:off x="722376" y="972000"/>
                <a:ext cx="10753344" cy="899668"/>
              </a:xfrm>
              <a:prstGeom prst="rect">
                <a:avLst/>
              </a:prstGeom>
              <a:blipFill rotWithShape="1">
                <a:blip r:embed="rId1"/>
                <a:stretch>
                  <a:fillRect l="-4" t="-50" b="-5822"/>
                </a:stretch>
              </a:blipFill>
            </p:spPr>
            <p:txBody>
              <a:bodyPr/>
              <a:lstStyle/>
              <a:p>
                <a:r>
                  <a:rPr lang="zh-CN" altLang="en-US">
                    <a:noFill/>
                  </a:rPr>
                  <a:t> </a:t>
                </a:r>
              </a:p>
            </p:txBody>
          </p:sp>
        </mc:Fallback>
      </mc:AlternateContent>
      <p:sp>
        <p:nvSpPr>
          <p:cNvPr id="3" name="QC_5_AN.24_1#80db81a10.bracket?vop=1&amp;pid=0c30bc35c&amp;color=0,0,0&amp;vpa=7"/>
          <p:cNvSpPr/>
          <p:nvPr/>
        </p:nvSpPr>
        <p:spPr>
          <a:xfrm>
            <a:off x="10543604" y="1450282"/>
            <a:ext cx="3746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23_2#80db81a10.choices?vop=1&amp;pid=0c30bc35c&amp;color=0,0,0&amp;bbb=1"/>
              <p:cNvSpPr/>
              <p:nvPr/>
            </p:nvSpPr>
            <p:spPr>
              <a:xfrm>
                <a:off x="722376" y="186912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的电荷数为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是电子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的电荷数为2，</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的电荷数为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的电荷数为2，</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是电子</a:t>
                </a:r>
                <a:endParaRPr lang="en-US" altLang="zh-CN" sz="2000" dirty="0"/>
              </a:p>
            </p:txBody>
          </p:sp>
        </mc:Choice>
        <mc:Fallback>
          <p:sp>
            <p:nvSpPr>
              <p:cNvPr id="4" name="QC_5_BD.23_2#80db81a10.choices?vop=1&amp;pid=0c30bc35c&amp;color=0,0,0&amp;bbb=1"/>
              <p:cNvSpPr>
                <a:spLocks noRot="1" noChangeAspect="1" noMove="1" noResize="1" noEditPoints="1" noAdjustHandles="1" noChangeArrowheads="1" noChangeShapeType="1" noTextEdit="1"/>
              </p:cNvSpPr>
              <p:nvPr/>
            </p:nvSpPr>
            <p:spPr>
              <a:xfrm>
                <a:off x="722376" y="1869127"/>
                <a:ext cx="10753344" cy="843153"/>
              </a:xfrm>
              <a:prstGeom prst="rect">
                <a:avLst/>
              </a:prstGeom>
              <a:blipFill rotWithShape="1">
                <a:blip r:embed="rId2"/>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80db81a10?vop=1&amp;vop=1&amp;pid=0c30bc35c&amp;color=0,0,0&amp;bt=1&amp;bbb=1&amp;hb=1"/>
              <p:cNvSpPr/>
              <p:nvPr/>
            </p:nvSpPr>
            <p:spPr>
              <a:xfrm>
                <a:off x="722376" y="972000"/>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的电荷数分别为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,根据反应前后电荷数和质量数守恒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的质量数为1,电荷数为0</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的质量数为0,电荷数为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是正电子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25_1#80db81a10?vop=1&amp;vop=1&amp;pid=0c30bc35c&amp;color=0,0,0&amp;bt=1&amp;bbb=1&amp;hb=1"/>
              <p:cNvSpPr>
                <a:spLocks noRot="1" noChangeAspect="1" noMove="1" noResize="1" noEditPoints="1" noAdjustHandles="1" noChangeArrowheads="1" noChangeShapeType="1" noTextEdit="1"/>
              </p:cNvSpPr>
              <p:nvPr/>
            </p:nvSpPr>
            <p:spPr>
              <a:xfrm>
                <a:off x="722376" y="972000"/>
                <a:ext cx="10753344" cy="1444879"/>
              </a:xfrm>
              <a:prstGeom prst="rect">
                <a:avLst/>
              </a:prstGeom>
              <a:blipFill rotWithShape="1">
                <a:blip r:embed="rId1"/>
                <a:stretch>
                  <a:fillRect l="-4" t="-31" r="-1033" b="-36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217ae0f3.fixed?pid=9e7ddd0e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b217ae0f3.fixed?pid=9e7ddd0e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放射性元素的衰变</a:t>
            </a:r>
            <a:endParaRPr lang="en-US" altLang="zh-CN" sz="4400" dirty="0"/>
          </a:p>
        </p:txBody>
      </p:sp>
      <p:pic>
        <p:nvPicPr>
          <p:cNvPr id="4" name="C_3#b217ae0f3.fixed?pid=9e7ddd0e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b217ae0f3.fixed?pid=9e7ddd0e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32555d387?vop=1&amp;pid=0c30bc35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8.1919年，卢瑟福首创原子核人工转变的方法，用粒子轰击氮核从原子核中打出了质子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.当装置的容器内通入氮气时，荧光屏上观察到闪光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.该实验的核反应方程正确的是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32555d387.bracket?vop=1&amp;pid=0c30bc35c&amp;color=0,0,0&amp;vpa=8"/>
          <p:cNvSpPr/>
          <p:nvPr/>
        </p:nvSpPr>
        <p:spPr>
          <a:xfrm>
            <a:off x="92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6_2#32555d387?htil=2&amp;vop=1&amp;pid=0c30bc35c&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79571" y="2408878"/>
            <a:ext cx="2350008"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6_3#32555d387.choices?htil=2&amp;vop=1&amp;pid=0c30bc35c&amp;color=0,0,0&amp;bbb=1"/>
              <p:cNvSpPr/>
              <p:nvPr/>
            </p:nvSpPr>
            <p:spPr>
              <a:xfrm>
                <a:off x="722376" y="2281878"/>
                <a:ext cx="8302752" cy="871411"/>
              </a:xfrm>
              <a:prstGeom prst="rect">
                <a:avLst/>
              </a:prstGeom>
              <a:noFill/>
            </p:spPr>
            <p:txBody>
              <a:bodyPr wrap="none" lIns="0" tIns="0" rIns="0" bIns="0" rtlCol="0" anchor="t"/>
              <a:lstStyle/>
              <a:p>
                <a:pPr latinLnBrk="1">
                  <a:lnSpc>
                    <a:spcPts val="3700"/>
                  </a:lnSpc>
                  <a:tabLst>
                    <a:tab pos="425894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d>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tabLst>
                    <a:tab pos="425894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d>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He</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26_3#32555d387.choices?htil=2&amp;vop=1&amp;pid=0c30bc35c&amp;color=0,0,0&amp;bbb=1"/>
              <p:cNvSpPr>
                <a:spLocks noRot="1" noChangeAspect="1" noMove="1" noResize="1" noEditPoints="1" noAdjustHandles="1" noChangeArrowheads="1" noChangeShapeType="1" noTextEdit="1"/>
              </p:cNvSpPr>
              <p:nvPr/>
            </p:nvSpPr>
            <p:spPr>
              <a:xfrm>
                <a:off x="722376" y="2281878"/>
                <a:ext cx="8302752" cy="871411"/>
              </a:xfrm>
              <a:prstGeom prst="rect">
                <a:avLst/>
              </a:prstGeom>
              <a:blipFill rotWithShape="1">
                <a:blip r:embed="rId2"/>
                <a:stretch>
                  <a:fillRect l="-5" t="-37" r="6" b="-63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32555d387?vop=1&amp;vop=1&amp;pid=0c30bc35c&amp;color=0,0,0&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该反应打出的是质子,可知A错误；根据核反应前后质量数和电荷数守恒可知,B、D错误,C正确.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9_1#c2890fcc3?vop=1&amp;pid=0c30bc35c&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查德威克发现新粒子的实验示意图如图所示.由天然放射性元素钋</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Po</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击铍时会产生粒子流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，用粒子流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轰击石蜡时，会产生粒子流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9_1#c2890fcc3?vop=1&amp;pid=0c30bc35c&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579" b="-5384"/>
                </a:stretch>
              </a:blipFill>
            </p:spPr>
            <p:txBody>
              <a:bodyPr/>
              <a:lstStyle/>
              <a:p>
                <a:r>
                  <a:rPr lang="zh-CN" altLang="en-US">
                    <a:noFill/>
                  </a:rPr>
                  <a:t> </a:t>
                </a:r>
              </a:p>
            </p:txBody>
          </p:sp>
        </mc:Fallback>
      </mc:AlternateContent>
      <p:sp>
        <p:nvSpPr>
          <p:cNvPr id="3" name="QC_5_AN.30_1#c2890fcc3.bracket?vop=1&amp;pid=0c30bc35c&amp;color=0,0,0&amp;vpa=9&amp;bbb=1"/>
          <p:cNvSpPr/>
          <p:nvPr/>
        </p:nvSpPr>
        <p:spPr>
          <a:xfrm>
            <a:off x="10106724" y="14101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29_2#c2890fcc3?htil=3&amp;vop=1&amp;pid=0c30bc35c&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66594" y="1951677"/>
            <a:ext cx="3730752"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9_3#c2890fcc3.choices?htil=3&amp;vop=1&amp;pid=0c30bc35c&amp;color=0,0,0&amp;bbb=1&amp;hb=1"/>
              <p:cNvSpPr/>
              <p:nvPr/>
            </p:nvSpPr>
            <p:spPr>
              <a:xfrm>
                <a:off x="722376" y="1824677"/>
                <a:ext cx="6931152"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是电子，粒子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是中子，粒子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是质子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是不受电磁场影响、穿透能力很强的射线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是查德威克在用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粒子轰击氮原子核的实验中首次发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现的</a:t>
                </a:r>
                <a:endParaRPr lang="en-US" altLang="zh-CN" sz="2000" dirty="0"/>
              </a:p>
            </p:txBody>
          </p:sp>
        </mc:Choice>
        <mc:Fallback>
          <p:sp>
            <p:nvSpPr>
              <p:cNvPr id="5" name="QC_5_BD.29_3#c2890fcc3.choices?htil=3&amp;vop=1&amp;pid=0c30bc35c&amp;color=0,0,0&amp;bbb=1&amp;hb=1"/>
              <p:cNvSpPr>
                <a:spLocks noRot="1" noChangeAspect="1" noMove="1" noResize="1" noEditPoints="1" noAdjustHandles="1" noChangeArrowheads="1" noChangeShapeType="1" noTextEdit="1"/>
              </p:cNvSpPr>
              <p:nvPr/>
            </p:nvSpPr>
            <p:spPr>
              <a:xfrm>
                <a:off x="722376" y="1824677"/>
                <a:ext cx="6931152" cy="2265934"/>
              </a:xfrm>
              <a:prstGeom prst="rect">
                <a:avLst/>
              </a:prstGeom>
              <a:blipFill rotWithShape="1">
                <a:blip r:embed="rId3"/>
                <a:stretch>
                  <a:fillRect l="-5" t="-14" r="7" b="-1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1_1#c2890fcc3?vop=1&amp;vop=1&amp;pid=0c30bc35c&amp;color=0,0,0&amp;bt=1&amp;bbb=1&amp;hb=1"/>
              <p:cNvSpPr/>
              <p:nvPr/>
            </p:nvSpPr>
            <p:spPr>
              <a:xfrm>
                <a:off x="722376" y="972000"/>
                <a:ext cx="10753344" cy="13130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由天然放射性元素钋</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Po</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射线轰击铍时会产生中子流,用中子流轰击石蜡时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质子形成质子流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是中子,粒子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是质子,故A错误,B正确；中子流是不受电磁场影响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能力很强的射线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,故C正确；质子是卢瑟福在用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粒子轰击氮原子核的实验中首次发现的,故D错误.</a:t>
                </a:r>
                <a:endParaRPr lang="en-US" altLang="zh-CN" sz="2200" dirty="0"/>
              </a:p>
            </p:txBody>
          </p:sp>
        </mc:Choice>
        <mc:Fallback>
          <p:sp>
            <p:nvSpPr>
              <p:cNvPr id="2" name="QC_5_AS.31_1#c2890fcc3?vop=1&amp;vop=1&amp;pid=0c30bc35c&amp;color=0,0,0&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r="-974" b="-34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2_1#502f29e9c?vop=1&amp;pid=d07698e21&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[江西部分学校2025高二下联考]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碳14具有放射性，会自发衰变成为氮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.在医学上碳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常用来检测幽门螺杆菌，服用碳14标记的尿素后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，感染者胃中的尿素酶可将尿素分解为氨和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14标记的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,定时收集呼出的气体，通过分析呼气中碳14标记的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的含量即可判断是否感染.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2_1#502f29e9c?vop=1&amp;pid=d07698e21&amp;color=0,0,0&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779" b="-2583"/>
                </a:stretch>
              </a:blipFill>
            </p:spPr>
            <p:txBody>
              <a:bodyPr/>
              <a:lstStyle/>
              <a:p>
                <a:r>
                  <a:rPr lang="zh-CN" altLang="en-US">
                    <a:noFill/>
                  </a:rPr>
                  <a:t> </a:t>
                </a:r>
              </a:p>
            </p:txBody>
          </p:sp>
        </mc:Fallback>
      </mc:AlternateContent>
      <p:sp>
        <p:nvSpPr>
          <p:cNvPr id="3" name="QC_5_AN.33_1#502f29e9c.bracket?vop=1&amp;pid=d07698e21&amp;color=0,0,0&amp;vpa=10&amp;bbb=1"/>
          <p:cNvSpPr/>
          <p:nvPr/>
        </p:nvSpPr>
        <p:spPr>
          <a:xfrm>
            <a:off x="2992501" y="23245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sp>
        <p:nvSpPr>
          <p:cNvPr id="4" name="QC_5_BD.32_2#502f29e9c.choices?vop=1&amp;pid=d07698e21&amp;color=0,0,0&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A.呼气实验主要利用碳14作为示踪原子的特点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.通过高温高压可改变碳14的半衰期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.呼气实验的主要原理和碳14的放射性有关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.经过两个半衰期，100个碳14有75个发生了衰变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502f29e9c?vop=1&amp;vop=1&amp;pid=d07698e21&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碳14具有放射性,呼气实验主要利用碳14作为示踪原子的特点,故A正确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；半衰期只由原子核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,高温高压不会改变碳14的半衰期,故B错误；实验中通过判断呼出气体中碳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14的放射性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衰变水平来判断幽门螺杆菌活性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，和碳14的放射性有关,故C正确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；半衰期只适用于大量原子核衰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,对少量原子核不适用，故D错误.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5_1#2b0fe526c?vop=1&amp;pid=d07698e21&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11.“心肌灌注显像”的检测技术的原理是将心肌灌注显像剂［含放射性元素锝</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的注射液注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入被检测者的动脉中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，一小时后对被检测者的心脏进行造影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，血管被堵塞的部分由于无放射性物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质到达而无放射线射出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.医生根据显像情况判断被检测者的心脏血管有无病变.若检测用的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中的一种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5_1#2b0fe526c?vop=1&amp;pid=d07698e21&amp;color=0,0,0&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C_5_BD.35_2#2b0fe526c?colgroup=20,20&amp;vop=1&amp;pid=d07698e21&amp;color=0,0,0&amp;bbb=1"/>
              <p:cNvGraphicFramePr>
                <a:graphicFrameLocks noGrp="1"/>
              </p:cNvGraphicFramePr>
              <p:nvPr/>
            </p:nvGraphicFramePr>
            <p:xfrm>
              <a:off x="722376" y="2866077"/>
              <a:ext cx="10752014" cy="2131695"/>
            </p:xfrm>
            <a:graphic>
              <a:graphicData uri="http://schemas.openxmlformats.org/drawingml/2006/table">
                <a:tbl>
                  <a:tblPr/>
                  <a:tblGrid>
                    <a:gridCol w="5376007"/>
                    <a:gridCol w="5376007"/>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同位素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1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96</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97</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99</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6.01小时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C_5_BD.35_2#2b0fe526c?colgroup=20,20&amp;vop=1&amp;pid=d07698e21&amp;color=0,0,0&amp;bbb=1"/>
              <p:cNvGraphicFramePr>
                <a:graphicFrameLocks noGrp="1"/>
              </p:cNvGraphicFramePr>
              <p:nvPr/>
            </p:nvGraphicFramePr>
            <p:xfrm>
              <a:off x="722376" y="2866077"/>
              <a:ext cx="10752014" cy="2131695"/>
            </p:xfrm>
            <a:graphic>
              <a:graphicData uri="http://schemas.openxmlformats.org/drawingml/2006/table">
                <a:tbl>
                  <a:tblPr/>
                  <a:tblGrid>
                    <a:gridCol w="5376007"/>
                    <a:gridCol w="5376007"/>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同位素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91天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6.01小时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36_1#2b0fe526c.bracket?vop=1&amp;pid=d07698e21&amp;color=0,0,0&amp;vpa=11"/>
          <p:cNvSpPr/>
          <p:nvPr/>
        </p:nvSpPr>
        <p:spPr>
          <a:xfrm>
            <a:off x="319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35_3#2b0fe526c.choices?vop=1&amp;pid=d07698e21&amp;color=0,0,0&amp;bbb=1"/>
              <p:cNvSpPr/>
              <p:nvPr/>
            </p:nvSpPr>
            <p:spPr>
              <a:xfrm>
                <a:off x="722376" y="5126677"/>
                <a:ext cx="10753344" cy="400685"/>
              </a:xfrm>
              <a:prstGeom prst="rect">
                <a:avLst/>
              </a:prstGeom>
              <a:noFill/>
            </p:spPr>
            <p:txBody>
              <a:bodyPr wrap="none" lIns="0" tIns="0" rIns="0" bIns="0" rtlCol="0" anchor="t"/>
              <a:lstStyle/>
              <a:p>
                <a:pPr latinLnBrk="1">
                  <a:lnSpc>
                    <a:spcPts val="3600"/>
                  </a:lnSpc>
                  <a:tabLst>
                    <a:tab pos="2802255" algn="l"/>
                    <a:tab pos="5401310" algn="l"/>
                    <a:tab pos="81781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96</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97</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99</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35_3#2b0fe526c.choices?vop=1&amp;pid=d07698e21&amp;color=0,0,0&amp;bbb=1"/>
              <p:cNvSpPr>
                <a:spLocks noRot="1" noChangeAspect="1" noMove="1" noResize="1" noEditPoints="1" noAdjustHandles="1" noChangeArrowheads="1" noChangeShapeType="1" noTextEdit="1"/>
              </p:cNvSpPr>
              <p:nvPr/>
            </p:nvSpPr>
            <p:spPr>
              <a:xfrm>
                <a:off x="722376" y="5126677"/>
                <a:ext cx="10753344" cy="400685"/>
              </a:xfrm>
              <a:prstGeom prst="rect">
                <a:avLst/>
              </a:prstGeom>
              <a:blipFill rotWithShape="1">
                <a:blip r:embed="rId3"/>
                <a:stretch>
                  <a:fillRect l="-4" t="-80" b="-140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7_1#2b0fe526c?vop=1&amp;vop=1&amp;pid=d07698e21&amp;color=0,0,0&amp;bt=1&amp;bbb=1&amp;hb=1"/>
              <p:cNvSpPr/>
              <p:nvPr/>
            </p:nvSpPr>
            <p:spPr>
              <a:xfrm>
                <a:off x="722376" y="972000"/>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由题意可知,检测用的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半衰期既不能太长,也不能太短,太长了对人体产生的伤害较大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了不能完成医疗检测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99</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p>
                    </m:s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最合适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37_1#2b0fe526c?vop=1&amp;vop=1&amp;pid=d07698e21&amp;color=0,0,0&amp;bt=1&amp;bbb=1&amp;hb=1"/>
              <p:cNvSpPr>
                <a:spLocks noRot="1" noChangeAspect="1" noMove="1" noResize="1" noEditPoints="1" noAdjustHandles="1" noChangeArrowheads="1" noChangeShapeType="1" noTextEdit="1"/>
              </p:cNvSpPr>
              <p:nvPr/>
            </p:nvSpPr>
            <p:spPr>
              <a:xfrm>
                <a:off x="722376" y="972000"/>
                <a:ext cx="10753344" cy="906336"/>
              </a:xfrm>
              <a:prstGeom prst="rect">
                <a:avLst/>
              </a:prstGeom>
              <a:blipFill rotWithShape="1">
                <a:blip r:embed="rId1"/>
                <a:stretch>
                  <a:fillRect l="-4" t="-50" b="-50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8_1#da020c0fa?vop=1&amp;pid=e68d31c6a&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12.一块含铀的矿石质量为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，其中铀元素的质量为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.铀发生一系列衰变，最终生成物为铅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铀的半衰期为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38_1#da020c0fa?vop=1&amp;pid=e68d31c6a&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39_1#da020c0fa.bracket?vop=1&amp;pid=e68d31c6a&amp;color=0,0,0&amp;vpa=12"/>
          <p:cNvSpPr/>
          <p:nvPr/>
        </p:nvSpPr>
        <p:spPr>
          <a:xfrm>
            <a:off x="5650802"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38_2#da020c0fa.choices?vop=1&amp;pid=e68d31c6a&amp;color=0,0,0&amp;bbb=1"/>
              <p:cNvSpPr/>
              <p:nvPr/>
            </p:nvSpPr>
            <p:spPr>
              <a:xfrm>
                <a:off x="722376" y="1824677"/>
                <a:ext cx="10753344" cy="227317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A.经过两个半衰期后这块矿石中基本不再含有铀了</a:t>
                </a:r>
                <a:endParaRPr lang="en-US" altLang="zh-CN" sz="20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.经过两个半衰期后有质量为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的铀元素的原子核发生了衰变</a:t>
                </a:r>
                <a:endParaRPr lang="en-US" altLang="zh-CN" sz="20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.经过三个半衰期后，其中铀元素的质量还剩</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.经过一个半衰期后该矿石的剩余质量为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38_2#da020c0fa.choices?vop=1&amp;pid=e68d31c6a&amp;color=0,0,0&amp;bbb=1"/>
              <p:cNvSpPr>
                <a:spLocks noRot="1" noChangeAspect="1" noMove="1" noResize="1" noEditPoints="1" noAdjustHandles="1" noChangeArrowheads="1" noChangeShapeType="1" noTextEdit="1"/>
              </p:cNvSpPr>
              <p:nvPr/>
            </p:nvSpPr>
            <p:spPr>
              <a:xfrm>
                <a:off x="722376" y="1824677"/>
                <a:ext cx="10753344" cy="2273173"/>
              </a:xfrm>
              <a:prstGeom prst="rect">
                <a:avLst/>
              </a:prstGeom>
              <a:blipFill rotWithShape="1">
                <a:blip r:embed="rId2"/>
                <a:stretch>
                  <a:fillRect l="-4" t="-14" b="-22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0_1#da020c0fa?vop=1&amp;vop=1&amp;pid=e68d31c6a&amp;color=0,0,0&amp;bt=1&amp;bbb=1&amp;hb=1"/>
              <p:cNvSpPr/>
              <p:nvPr/>
            </p:nvSpPr>
            <p:spPr>
              <a:xfrm>
                <a:off x="722376" y="972000"/>
                <a:ext cx="10753344" cy="226047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铀元素质量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、衰变后剩余铀元素的质量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之间关系为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，剩余铀元素的质量为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,即发生衰变的铀元素质量为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后,铀元素的质量还剩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时间后,有质量为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的铀元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素发生衰变生成铅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,则该矿石的剩余质量大于</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6_AS.40_1#da020c0fa?vop=1&amp;vop=1&amp;pid=e68d31c6a&amp;color=0,0,0&amp;bt=1&amp;bbb=1&amp;hb=1"/>
              <p:cNvSpPr>
                <a:spLocks noRot="1" noChangeAspect="1" noMove="1" noResize="1" noEditPoints="1" noAdjustHandles="1" noChangeArrowheads="1" noChangeShapeType="1" noTextEdit="1"/>
              </p:cNvSpPr>
              <p:nvPr/>
            </p:nvSpPr>
            <p:spPr>
              <a:xfrm>
                <a:off x="722376" y="972000"/>
                <a:ext cx="10753344" cy="2260473"/>
              </a:xfrm>
              <a:prstGeom prst="rect">
                <a:avLst/>
              </a:prstGeom>
              <a:blipFill rotWithShape="1">
                <a:blip r:embed="rId1"/>
                <a:stretch>
                  <a:fillRect l="-4" t="-20" r="-1329" b="-11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f1b6a30fa?vop=1&amp;pid=a8302cebf&amp;color=0,0,0&amp;bt=1&amp;bbb=1&amp;hb=1"/>
              <p:cNvSpPr/>
              <p:nvPr/>
            </p:nvSpPr>
            <p:spPr>
              <a:xfrm>
                <a:off x="722376" y="972000"/>
                <a:ext cx="10753344" cy="13130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原子核A发生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衰变后变为原子核</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，原子核B发生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衰变后变为原子核</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A和原子核B的中子数相同，则两个生成核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的中子数以及</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的关系可能是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f1b6a30fa?vop=1&amp;pid=a8302cebf&amp;color=0,0,0&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b="-3457"/>
                </a:stretch>
              </a:blipFill>
            </p:spPr>
            <p:txBody>
              <a:bodyPr/>
              <a:lstStyle/>
              <a:p>
                <a:r>
                  <a:rPr lang="zh-CN" altLang="en-US">
                    <a:noFill/>
                  </a:rPr>
                  <a:t> </a:t>
                </a:r>
              </a:p>
            </p:txBody>
          </p:sp>
        </mc:Fallback>
      </mc:AlternateContent>
      <p:sp>
        <p:nvSpPr>
          <p:cNvPr id="3" name="QC_5_AN.2_1#f1b6a30fa.bracket?vop=1&amp;pid=a8302cebf&amp;color=0,0,0&amp;vpa=1&amp;bbb=1"/>
          <p:cNvSpPr/>
          <p:nvPr/>
        </p:nvSpPr>
        <p:spPr>
          <a:xfrm>
            <a:off x="960501" y="18800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4" name="QC_5_BD.1_2#f1b6a30fa.choices?vop=1&amp;pid=a8302cebf&amp;color=0,0,0&amp;bbb=1"/>
              <p:cNvSpPr/>
              <p:nvPr/>
            </p:nvSpPr>
            <p:spPr>
              <a:xfrm>
                <a:off x="722376" y="2286386"/>
                <a:ext cx="10753344" cy="847725"/>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少3</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f1b6a30fa.choices?vop=1&amp;pid=a8302cebf&amp;color=0,0,0&amp;bbb=1"/>
              <p:cNvSpPr>
                <a:spLocks noRot="1" noChangeAspect="1" noMove="1" noResize="1" noEditPoints="1" noAdjustHandles="1" noChangeArrowheads="1" noChangeShapeType="1" noTextEdit="1"/>
              </p:cNvSpPr>
              <p:nvPr/>
            </p:nvSpPr>
            <p:spPr>
              <a:xfrm>
                <a:off x="722376" y="2286386"/>
                <a:ext cx="10753344" cy="847725"/>
              </a:xfrm>
              <a:prstGeom prst="rect">
                <a:avLst/>
              </a:prstGeom>
              <a:blipFill rotWithShape="1">
                <a:blip r:embed="rId2"/>
                <a:stretch>
                  <a:fillRect l="-4" t="-46" b="-63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1_1#da020c0fa?vop=1&amp;vop=1&amp;pid=e68d31c6a&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解决此题时一定要明确半衰期的概念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,半衰期指的是原子核有一半发生衰变的时间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,千万不能认为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是原子核全部衰变时间的一半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73ce6ff5.fixed?pid=9e7ddd0e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273ce6ff5.fixed?pid=9e7ddd0e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放射性元素的衰变</a:t>
            </a:r>
            <a:endParaRPr lang="en-US" altLang="zh-CN" sz="4400" dirty="0"/>
          </a:p>
        </p:txBody>
      </p:sp>
      <p:pic>
        <p:nvPicPr>
          <p:cNvPr id="4" name="C_3#273ce6ff5.fixed?pid=9e7ddd0e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273ce6ff5.fixed?pid=9e7ddd0e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2_1#60c3b50cf?vop=1&amp;pid=273ce6ff5&amp;color=0,0,0&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2025年3月国内首款碳14核电池原型机“烛龙一号”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研制成功，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该电池利用碳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14衰变释放的能量发电.由于碳14半衰期为5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，该电池具有超乎寻常的使用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寿命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，制备碳14的核反应方程为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，碳14的衰变方程为</a:t>
                </a:r>
                <a14:m>
                  <m:oMath xmlns:m="http://schemas.openxmlformats.org/officeDocument/2006/math">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2_1#60c3b50cf?vop=1&amp;pid=273ce6ff5&amp;color=0,0,0&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r="-83" b="-2564"/>
                </a:stretch>
              </a:blipFill>
            </p:spPr>
            <p:txBody>
              <a:bodyPr/>
              <a:lstStyle/>
              <a:p>
                <a:r>
                  <a:rPr lang="zh-CN" altLang="en-US">
                    <a:noFill/>
                  </a:rPr>
                  <a:t> </a:t>
                </a:r>
              </a:p>
            </p:txBody>
          </p:sp>
        </mc:Fallback>
      </mc:AlternateContent>
      <p:sp>
        <p:nvSpPr>
          <p:cNvPr id="3" name="QC_4_AN.43_1#60c3b50cf.bracket?vop=1&amp;pid=273ce6ff5&amp;color=0,0,0&amp;vpa=13"/>
          <p:cNvSpPr/>
          <p:nvPr/>
        </p:nvSpPr>
        <p:spPr>
          <a:xfrm>
            <a:off x="1938401" y="23372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4_BD.42_2#60c3b50cf.choices?vop=1&amp;pid=273ce6ff5&amp;color=0,0,0&amp;bbb=1"/>
              <p:cNvSpPr/>
              <p:nvPr/>
            </p:nvSpPr>
            <p:spPr>
              <a:xfrm>
                <a:off x="722376" y="2746633"/>
                <a:ext cx="10753344" cy="1808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为电子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核内的质子转化而来的</a:t>
                </a:r>
                <a:endParaRPr lang="en-US" altLang="zh-CN" sz="20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.若核电池中的碳14含量变为原来的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就不能正常供电，则该电池的使用寿命约为17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.将该电池运送到月球上，不会因为环境温度变化明显而影响衰变释放能量</a:t>
                </a:r>
                <a:endParaRPr lang="en-US" altLang="zh-CN" sz="2000" dirty="0"/>
              </a:p>
            </p:txBody>
          </p:sp>
        </mc:Choice>
        <mc:Fallback>
          <p:sp>
            <p:nvSpPr>
              <p:cNvPr id="4" name="QC_4_BD.42_2#60c3b50cf.choices?vop=1&amp;pid=273ce6ff5&amp;color=0,0,0&amp;bbb=1"/>
              <p:cNvSpPr>
                <a:spLocks noRot="1" noChangeAspect="1" noMove="1" noResize="1" noEditPoints="1" noAdjustHandles="1" noChangeArrowheads="1" noChangeShapeType="1" noTextEdit="1"/>
              </p:cNvSpPr>
              <p:nvPr/>
            </p:nvSpPr>
            <p:spPr>
              <a:xfrm>
                <a:off x="722376" y="2746633"/>
                <a:ext cx="10753344" cy="1808734"/>
              </a:xfrm>
              <a:prstGeom prst="rect">
                <a:avLst/>
              </a:prstGeom>
              <a:blipFill rotWithShape="1">
                <a:blip r:embed="rId2"/>
                <a:stretch>
                  <a:fillRect l="-4" t="-14" b="-24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60c3b50cf?vop=1&amp;vop=1&amp;pid=273ce6ff5&amp;color=0,0,0&amp;bt=1&amp;bbb=1&amp;hb=1"/>
              <p:cNvSpPr/>
              <p:nvPr/>
            </p:nvSpPr>
            <p:spPr>
              <a:xfrm>
                <a:off x="722376" y="972000"/>
                <a:ext cx="10753344" cy="2431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根据核反应方程中质量数和电荷数守恒,可知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为质子</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d>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为电子</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衰变中,电子</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是由碳14核内的中子转化为质子时释放的,而非由质子直接转化而来,B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14含量变为原来的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,即经历3个半衰期</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（如温度）无关,因此环境温度变化不会影响衰变释放能量,D正确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200" dirty="0"/>
              </a:p>
            </p:txBody>
          </p:sp>
        </mc:Choice>
        <mc:Fallback>
          <p:sp>
            <p:nvSpPr>
              <p:cNvPr id="2" name="QC_4_AS.44_1#60c3b50cf?vop=1&amp;vop=1&amp;pid=273ce6ff5&amp;color=0,0,0&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rotWithShape="1">
                <a:blip r:embed="rId1"/>
                <a:stretch>
                  <a:fillRect l="-4" t="-19" r="-3065" b="-18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5_1#537f16c9b?htil=4&amp;vop=1&amp;pid=273ce6ff5&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85718" y="1054295"/>
            <a:ext cx="2633472" cy="34107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5_2#537f16c9b?htil=4&amp;vop=1&amp;pid=273ce6ff5&amp;color=0,0,0&amp;bt=1&amp;bbb=1&amp;hb=1"/>
              <p:cNvSpPr/>
              <p:nvPr/>
            </p:nvSpPr>
            <p:spPr>
              <a:xfrm>
                <a:off x="722376" y="972000"/>
                <a:ext cx="802843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自然界存在的放射性元素的原子核并非只发生一次衰变就达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到稳定状态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，而是要发生一系列连续的衰变，最终达到稳定状态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子核的衰变情况如图所示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表示中子数，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𝑍</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表示质子数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5_2#537f16c9b?htil=4&amp;vop=1&amp;pid=273ce6ff5&amp;color=0,0,0&amp;bt=1&amp;bbb=1&amp;hb=1"/>
              <p:cNvSpPr>
                <a:spLocks noRot="1" noChangeAspect="1" noMove="1" noResize="1" noEditPoints="1" noAdjustHandles="1" noChangeArrowheads="1" noChangeShapeType="1" noTextEdit="1"/>
              </p:cNvSpPr>
              <p:nvPr/>
            </p:nvSpPr>
            <p:spPr>
              <a:xfrm>
                <a:off x="722376" y="972000"/>
                <a:ext cx="8028432" cy="1757553"/>
              </a:xfrm>
              <a:prstGeom prst="rect">
                <a:avLst/>
              </a:prstGeom>
              <a:blipFill rotWithShape="1">
                <a:blip r:embed="rId2"/>
                <a:stretch>
                  <a:fillRect l="-5" t="-26" r="-437" b="-2583"/>
                </a:stretch>
              </a:blipFill>
            </p:spPr>
            <p:txBody>
              <a:bodyPr/>
              <a:lstStyle/>
              <a:p>
                <a:r>
                  <a:rPr lang="zh-CN" altLang="en-US">
                    <a:noFill/>
                  </a:rPr>
                  <a:t> </a:t>
                </a:r>
              </a:p>
            </p:txBody>
          </p:sp>
        </mc:Fallback>
      </mc:AlternateContent>
      <p:sp>
        <p:nvSpPr>
          <p:cNvPr id="4" name="QC_4_AN.46_1#537f16c9b.bracket?vop=1&amp;pid=273ce6ff5&amp;color=0,0,0&amp;vpa=14&amp;bbb=1"/>
          <p:cNvSpPr/>
          <p:nvPr/>
        </p:nvSpPr>
        <p:spPr>
          <a:xfrm>
            <a:off x="1722501" y="23245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5" name="QC_4_BD.45_3#537f16c9b.choices?htil=4&amp;vop=1&amp;pid=273ce6ff5&amp;color=0,0,0&amp;bbb=1"/>
              <p:cNvSpPr/>
              <p:nvPr/>
            </p:nvSpPr>
            <p:spPr>
              <a:xfrm>
                <a:off x="722376" y="2739077"/>
                <a:ext cx="8028432" cy="17956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的衰变是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，则8个</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时间后还剩2个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共发生5次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衰变和2次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衰变分别只能产生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a:t>
                </a:r>
                <a:endParaRPr lang="en-US" altLang="zh-CN" sz="2000" dirty="0"/>
              </a:p>
            </p:txBody>
          </p:sp>
        </mc:Choice>
        <mc:Fallback>
          <p:sp>
            <p:nvSpPr>
              <p:cNvPr id="5" name="QC_4_BD.45_3#537f16c9b.choices?htil=4&amp;vop=1&amp;pid=273ce6ff5&amp;color=0,0,0&amp;bbb=1"/>
              <p:cNvSpPr>
                <a:spLocks noRot="1" noChangeAspect="1" noMove="1" noResize="1" noEditPoints="1" noAdjustHandles="1" noChangeArrowheads="1" noChangeShapeType="1" noTextEdit="1"/>
              </p:cNvSpPr>
              <p:nvPr/>
            </p:nvSpPr>
            <p:spPr>
              <a:xfrm>
                <a:off x="722376" y="2739077"/>
                <a:ext cx="8028432" cy="1795653"/>
              </a:xfrm>
              <a:prstGeom prst="rect">
                <a:avLst/>
              </a:prstGeom>
              <a:blipFill rotWithShape="1">
                <a:blip r:embed="rId3"/>
                <a:stretch>
                  <a:fillRect l="-5" t="-18" r="6"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537f16c9b?vop=1&amp;vop=1&amp;pid=273ce6ff5&amp;color=0,0,0&amp;bt=1&amp;bbb=1&amp;hb=1"/>
              <p:cNvSpPr/>
              <p:nvPr/>
            </p:nvSpPr>
            <p:spPr>
              <a:xfrm>
                <a:off x="722376" y="972000"/>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根据电荷数和质量数守恒可知,由</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的衰变过程中放出电子,则此衰变是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A正确；半衰期是大量原子核衰变的统计规律,对少量原子核不适用,故B错误；设从</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衰变,根据质量数守恒和电荷数守恒有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,故C正确；原子核发生的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衰变,往往伴随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4_AS.47_1#537f16c9b?vop=1&amp;vop=1&amp;pid=273ce6ff5&amp;color=0,0,0&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r="-201"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ad0d19204?vop=1&amp;pid=273ce6ff5&amp;color=0,0,0&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[河北石家庄一中2025高二下月考]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示踪剂注射到人体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，可以通过定时检测其放射强度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来研究患者的病情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.已知钠的放射性同位素</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经过一次衰变后产生稳定的镁</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d>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，将一个放射强度为每秒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次的</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溶液样本注射到某患者血液中，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后从该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患者体内抽取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的血液，测得其放射强度为每秒5次.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8_1#ad0d19204?vop=1&amp;pid=273ce6ff5&amp;color=0,0,0&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1175" b="-2546"/>
                </a:stretch>
              </a:blipFill>
            </p:spPr>
            <p:txBody>
              <a:bodyPr/>
              <a:lstStyle/>
              <a:p>
                <a:r>
                  <a:rPr lang="zh-CN" altLang="en-US">
                    <a:noFill/>
                  </a:rPr>
                  <a:t> </a:t>
                </a:r>
              </a:p>
            </p:txBody>
          </p:sp>
        </mc:Fallback>
      </mc:AlternateContent>
      <p:sp>
        <p:nvSpPr>
          <p:cNvPr id="3" name="QC_4_AN.49_1#ad0d19204.bracket?vop=1&amp;pid=273ce6ff5&amp;color=0,0,0&amp;vpa=15&amp;bbb=1"/>
          <p:cNvSpPr/>
          <p:nvPr/>
        </p:nvSpPr>
        <p:spPr>
          <a:xfrm>
            <a:off x="9082151" y="23499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4" name="QC_4_BD.48_2#ad0d19204.choices?vop=1&amp;pid=273ce6ff5&amp;color=0,0,0&amp;bbb=1"/>
              <p:cNvSpPr/>
              <p:nvPr/>
            </p:nvSpPr>
            <p:spPr>
              <a:xfrm>
                <a:off x="722376" y="2765747"/>
                <a:ext cx="10753344" cy="939800"/>
              </a:xfrm>
              <a:prstGeom prst="rect">
                <a:avLst/>
              </a:prstGeom>
              <a:noFill/>
            </p:spPr>
            <p:txBody>
              <a:bodyPr wrap="none" lIns="0" tIns="0" rIns="0" bIns="0" rtlCol="0" anchor="t"/>
              <a:lstStyle/>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A.该衰变过程为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进入到血液后半衰期变短</a:t>
                </a:r>
                <a:endParaRPr lang="en-US" altLang="zh-CN" sz="2000" dirty="0"/>
              </a:p>
              <a:p>
                <a:pPr latinLnBrk="1">
                  <a:lnSpc>
                    <a:spcPts val="37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后样本放射强度变为原来的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.该患者体内血液的总体积约为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48_2#ad0d19204.choices?vop=1&amp;pid=273ce6ff5&amp;color=0,0,0&amp;bbb=1"/>
              <p:cNvSpPr>
                <a:spLocks noRot="1" noChangeAspect="1" noMove="1" noResize="1" noEditPoints="1" noAdjustHandles="1" noChangeArrowheads="1" noChangeShapeType="1" noTextEdit="1"/>
              </p:cNvSpPr>
              <p:nvPr/>
            </p:nvSpPr>
            <p:spPr>
              <a:xfrm>
                <a:off x="722376" y="2765747"/>
                <a:ext cx="10753344" cy="939800"/>
              </a:xfrm>
              <a:prstGeom prst="rect">
                <a:avLst/>
              </a:prstGeom>
              <a:blipFill rotWithShape="1">
                <a:blip r:embed="rId2"/>
                <a:stretch>
                  <a:fillRect l="-4" t="-34" b="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ad0d19204?vop=1&amp;vop=1&amp;pid=273ce6ff5&amp;color=0,0,0&amp;bt=1&amp;bbb=1&amp;hb=1"/>
              <p:cNvSpPr/>
              <p:nvPr/>
            </p:nvSpPr>
            <p:spPr>
              <a:xfrm>
                <a:off x="722376" y="972000"/>
                <a:ext cx="10753344" cy="2469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根据核反应质量数和电荷数守恒,可知核反应方程为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,则该衰变过程为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,故A正确；半衰期由核内部本身的因素决定,与原子核所处的物理状态或化学状态无关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进入到血液后半衰期不变,故B错误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后,即经历三个半衰期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,样本放射强度变为原来的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,故C正确；设该患者体内血液的总体积约为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4_AS.50_1#ad0d19204?vop=1&amp;vop=1&amp;pid=273ce6ff5&amp;color=0,0,0&amp;bt=1&amp;bbb=1&amp;hb=1"/>
              <p:cNvSpPr>
                <a:spLocks noRot="1" noChangeAspect="1" noMove="1" noResize="1" noEditPoints="1" noAdjustHandles="1" noChangeArrowheads="1" noChangeShapeType="1" noTextEdit="1"/>
              </p:cNvSpPr>
              <p:nvPr/>
            </p:nvSpPr>
            <p:spPr>
              <a:xfrm>
                <a:off x="722376" y="972000"/>
                <a:ext cx="10753344" cy="2469134"/>
              </a:xfrm>
              <a:prstGeom prst="rect">
                <a:avLst/>
              </a:prstGeom>
              <a:blipFill rotWithShape="1">
                <a:blip r:embed="rId1"/>
                <a:stretch>
                  <a:fillRect l="-4" t="-18" r="-715" b="-18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1_1#2c04d5970?vop=1&amp;pid=273ce6ff5&amp;color=0,0,0&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中国的钍核反应堆技术在多个方面实现突破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，目前处于世界领先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.反应堆工作原理如图所示，钍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吸收一个中子后会变成钍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，它会经历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衰变成为镤</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将再次经历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衰变成为铀</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1_1#2c04d5970?vop=1&amp;pid=273ce6ff5&amp;color=0,0,0&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1175" b="-2546"/>
                </a:stretch>
              </a:blipFill>
            </p:spPr>
            <p:txBody>
              <a:bodyPr/>
              <a:lstStyle/>
              <a:p>
                <a:r>
                  <a:rPr lang="zh-CN" altLang="en-US">
                    <a:noFill/>
                  </a:rPr>
                  <a:t> </a:t>
                </a:r>
              </a:p>
            </p:txBody>
          </p:sp>
        </mc:Fallback>
      </mc:AlternateContent>
      <p:sp>
        <p:nvSpPr>
          <p:cNvPr id="3" name="QC_4_AN.52_1#2c04d5970.bracket?vop=1&amp;pid=273ce6ff5&amp;color=0,0,0&amp;vpa=16&amp;bbb=1"/>
          <p:cNvSpPr/>
          <p:nvPr/>
        </p:nvSpPr>
        <p:spPr>
          <a:xfrm>
            <a:off x="960501" y="23499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4_BD.51_2#2c04d5970?htil=5&amp;vop=1&amp;pid=273ce6ff5&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26036" y="2894526"/>
            <a:ext cx="3337560" cy="7863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1_3#2c04d5970.choices?htil=5&amp;vop=1&amp;pid=273ce6ff5&amp;color=0,0,0&amp;bbb=1&amp;hb=1"/>
              <p:cNvSpPr/>
              <p:nvPr/>
            </p:nvSpPr>
            <p:spPr>
              <a:xfrm>
                <a:off x="722376" y="2767526"/>
                <a:ext cx="7324344" cy="22786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多1个中子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衰变时产生的电子来源于核外电子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变成</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的核反应方程是</a:t>
                </a:r>
                <a14:m>
                  <m:oMath xmlns:m="http://schemas.openxmlformats.org/officeDocument/2006/math">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的半衰期约为22分钟，若降低环境温度，可增大</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a:t>
                </a:r>
                <a:endParaRPr lang="en-US" altLang="zh-CN" sz="2000" dirty="0"/>
              </a:p>
            </p:txBody>
          </p:sp>
        </mc:Choice>
        <mc:Fallback>
          <p:sp>
            <p:nvSpPr>
              <p:cNvPr id="5" name="QC_4_BD.51_3#2c04d5970.choices?htil=5&amp;vop=1&amp;pid=273ce6ff5&amp;color=0,0,0&amp;bbb=1&amp;hb=1"/>
              <p:cNvSpPr>
                <a:spLocks noRot="1" noChangeAspect="1" noMove="1" noResize="1" noEditPoints="1" noAdjustHandles="1" noChangeArrowheads="1" noChangeShapeType="1" noTextEdit="1"/>
              </p:cNvSpPr>
              <p:nvPr/>
            </p:nvSpPr>
            <p:spPr>
              <a:xfrm>
                <a:off x="722376" y="2767526"/>
                <a:ext cx="7324344" cy="2278634"/>
              </a:xfrm>
              <a:prstGeom prst="rect">
                <a:avLst/>
              </a:prstGeom>
              <a:blipFill rotWithShape="1">
                <a:blip r:embed="rId3"/>
                <a:stretch>
                  <a:fillRect l="-5" t="-9"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3_1#2c04d5970?vop=1&amp;vop=1&amp;pid=273ce6ff5&amp;color=0,0,0&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质量数为233,电荷数为90,则中子数为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,镤</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,电荷数为91,则中子数为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多1个中子,故A正确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；放射性元素发生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衰变时所释放的电子是由原子核内部中子转变成质子和电子释放出来的,故B错误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的质量数和电荷数守恒可知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,镤233变成铀233的核反应方程是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233</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期不随温度变化而变化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4_AS.53_1#2c04d5970?vop=1&amp;vop=1&amp;pid=273ce6ff5&amp;color=0,0,0&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608"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f1b6a30fa?vop=1&amp;vop=1&amp;pid=a8302cebf&amp;color=0,0,0&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衰变后新核的电荷数少2,质量数少4</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衰变后新核的电荷数多1,质量数不变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A和原子核B的中子数相同,则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,A正确,B错误；由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知,如果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f1b6a30fa?vop=1&amp;vop=1&amp;pid=a8302cebf&amp;color=0,0,0&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4_1#e0a678360?vop=1&amp;pid=273ce6ff5&amp;color=0,0,0&amp;bt=1&amp;bbb=1&amp;hb=1"/>
              <p:cNvSpPr/>
              <p:nvPr/>
            </p:nvSpPr>
            <p:spPr>
              <a:xfrm>
                <a:off x="722376" y="969264"/>
                <a:ext cx="10753344" cy="17702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5.某放射性元素经过6天后，只剩下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没有衰变，为估算某水库的库容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，可取一瓶无毒的该放射性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元素的水溶液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，测得瓶内溶液每分钟衰变</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次，现将这瓶溶液倒入水库，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9天后在水库中取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水样</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（可认为水库中的放射性元素已均匀分布），测得水样每分钟衰变20次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库中水的体积约(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4_1#e0a678360?vop=1&amp;pid=273ce6ff5&amp;color=0,0,0&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390" b="-2576"/>
                </a:stretch>
              </a:blipFill>
            </p:spPr>
            <p:txBody>
              <a:bodyPr/>
              <a:lstStyle/>
              <a:p>
                <a:r>
                  <a:rPr lang="zh-CN" altLang="en-US">
                    <a:noFill/>
                  </a:rPr>
                  <a:t> </a:t>
                </a:r>
              </a:p>
            </p:txBody>
          </p:sp>
        </mc:Fallback>
      </mc:AlternateContent>
      <p:sp>
        <p:nvSpPr>
          <p:cNvPr id="3" name="QC_4_AN.55_1#e0a678360.bracket?vop=1&amp;pid=273ce6ff5&amp;color=0,0,0&amp;vpa=17"/>
          <p:cNvSpPr/>
          <p:nvPr/>
        </p:nvSpPr>
        <p:spPr>
          <a:xfrm>
            <a:off x="2700401" y="233451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54_2#e0a678360.choices?vop=1&amp;pid=273ce6ff5&amp;color=0,0,0&amp;bbb=1"/>
              <p:cNvSpPr/>
              <p:nvPr/>
            </p:nvSpPr>
            <p:spPr>
              <a:xfrm>
                <a:off x="722376" y="2798254"/>
                <a:ext cx="10753344" cy="400685"/>
              </a:xfrm>
              <a:prstGeom prst="rect">
                <a:avLst/>
              </a:prstGeom>
              <a:noFill/>
            </p:spPr>
            <p:txBody>
              <a:bodyPr wrap="none" lIns="0" tIns="0" rIns="0" bIns="0" rtlCol="0" anchor="t"/>
              <a:lstStyle/>
              <a:p>
                <a:pPr latinLnBrk="1">
                  <a:lnSpc>
                    <a:spcPts val="3600"/>
                  </a:lnSpc>
                  <a:tabLst>
                    <a:tab pos="2662555" algn="l"/>
                    <a:tab pos="5477510" algn="l"/>
                    <a:tab pos="81146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54_2#e0a678360.choices?vop=1&amp;pid=273ce6ff5&amp;color=0,0,0&amp;bbb=1"/>
              <p:cNvSpPr>
                <a:spLocks noRot="1" noChangeAspect="1" noMove="1" noResize="1" noEditPoints="1" noAdjustHandles="1" noChangeArrowheads="1" noChangeShapeType="1" noTextEdit="1"/>
              </p:cNvSpPr>
              <p:nvPr/>
            </p:nvSpPr>
            <p:spPr>
              <a:xfrm>
                <a:off x="722376" y="2798254"/>
                <a:ext cx="10753344" cy="400685"/>
              </a:xfrm>
              <a:prstGeom prst="rect">
                <a:avLst/>
              </a:prstGeom>
              <a:blipFill rotWithShape="1">
                <a:blip r:embed="rId2"/>
                <a:stretch>
                  <a:fillRect l="-4" t="-111" b="-1399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e0a678360?vop=1&amp;vop=1&amp;pid=273ce6ff5&amp;color=0,0,0&amp;bt=1&amp;bbb=1&amp;hb=1"/>
              <p:cNvSpPr/>
              <p:nvPr/>
            </p:nvSpPr>
            <p:spPr>
              <a:xfrm>
                <a:off x="722376" y="972000"/>
                <a:ext cx="10753344" cy="2362200"/>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该放射性元素经过6天后,只剩下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没有衰变,可知经过了2个半衰期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,则放射性元素的半衰期为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天,设水库中水的体积为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,则9天后水库中所有放射性元素每分钟衰变</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,设原有放射性元素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,9天后,未发生衰变的放射性元素质量为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次</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,9天经历了3个半衰期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8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p:txBody>
          </p:sp>
        </mc:Choice>
        <mc:Fallback>
          <p:sp>
            <p:nvSpPr>
              <p:cNvPr id="2" name="QC_4_AS.56_1#e0a678360?vop=1&amp;vop=1&amp;pid=273ce6ff5&amp;color=0,0,0&amp;bt=1&amp;bbb=1&amp;hb=1"/>
              <p:cNvSpPr>
                <a:spLocks noRot="1" noChangeAspect="1" noMove="1" noResize="1" noEditPoints="1" noAdjustHandles="1" noChangeArrowheads="1" noChangeShapeType="1" noTextEdit="1"/>
              </p:cNvSpPr>
              <p:nvPr/>
            </p:nvSpPr>
            <p:spPr>
              <a:xfrm>
                <a:off x="722376" y="972000"/>
                <a:ext cx="10753344" cy="2362200"/>
              </a:xfrm>
              <a:prstGeom prst="rect">
                <a:avLst/>
              </a:prstGeom>
              <a:blipFill rotWithShape="1">
                <a:blip r:embed="rId1"/>
                <a:stretch>
                  <a:fillRect l="-4" t="-19" r="-52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7_1#dbdbff5fe?vop=1&amp;pid=273ce6ff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[陕西西安中学2025高二下期末]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目前已知碳的同位素共有十五种，从碳8至碳22，其中碳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13属于稳定型，碳14是一种放射性元素，可衰变为氮14，图中包含碳14衰变的相关信息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合这些信息可以判断下列说法正确的是(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8_1#dbdbff5fe.bracket?vop=1&amp;pid=273ce6ff5&amp;color=0,0,0&amp;vpa=18"/>
          <p:cNvSpPr/>
          <p:nvPr/>
        </p:nvSpPr>
        <p:spPr>
          <a:xfrm>
            <a:off x="522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7_2#dbdbff5fe?htil=6&amp;vop=1&amp;pid=273ce6ff5&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06655" y="2408877"/>
            <a:ext cx="2871216"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7_3#dbdbff5fe.choices?htil=6&amp;vop=1&amp;pid=273ce6ff5&amp;color=0,0,0&amp;bbb=1"/>
              <p:cNvSpPr/>
              <p:nvPr/>
            </p:nvSpPr>
            <p:spPr>
              <a:xfrm>
                <a:off x="722376" y="2281877"/>
                <a:ext cx="7790688"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A.碳14转变为氮14，衰变方式为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.100个碳14原子核在经过一个半衰期后，一定还剩50个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.若氮14生成碳14的核反应方程为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为质子</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.当氮14数量是碳14数量的7倍时，碳14衰变经历时间为17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190年</a:t>
                </a:r>
                <a:endParaRPr lang="en-US" altLang="zh-CN" sz="2000" dirty="0"/>
              </a:p>
            </p:txBody>
          </p:sp>
        </mc:Choice>
        <mc:Fallback>
          <p:sp>
            <p:nvSpPr>
              <p:cNvPr id="5" name="QC_4_BD.57_3#dbdbff5fe.choices?htil=6&amp;vop=1&amp;pid=273ce6ff5&amp;color=0,0,0&amp;bbb=1"/>
              <p:cNvSpPr>
                <a:spLocks noRot="1" noChangeAspect="1" noMove="1" noResize="1" noEditPoints="1" noAdjustHandles="1" noChangeArrowheads="1" noChangeShapeType="1" noTextEdit="1"/>
              </p:cNvSpPr>
              <p:nvPr/>
            </p:nvSpPr>
            <p:spPr>
              <a:xfrm>
                <a:off x="722376" y="2281877"/>
                <a:ext cx="7790688" cy="1782953"/>
              </a:xfrm>
              <a:prstGeom prst="rect">
                <a:avLst/>
              </a:prstGeom>
              <a:blipFill rotWithShape="1">
                <a:blip r:embed="rId2"/>
                <a:stretch>
                  <a:fillRect l="-5" t="-18" r="3"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9_1#dbdbff5fe?vop=1&amp;vop=1&amp;pid=273ce6ff5&amp;color=0,0,0&amp;bt=1&amp;bbb=1&amp;hb=1"/>
              <p:cNvSpPr/>
              <p:nvPr/>
            </p:nvSpPr>
            <p:spPr>
              <a:xfrm>
                <a:off x="722376" y="972000"/>
                <a:ext cx="10753344" cy="1866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碳14转变为氮14,根据衰变过程中电荷数守恒和质量数守恒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,可得其衰变方程为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,可知衰变方式为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衰变,故A错误；衰变服从统计规律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,半衰期只对大量的原子核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,故B错误；根据核反应方程中电荷数守恒和质量数守恒,可知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为中子,故C错误；当氮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量是碳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14数量的7倍时,可知还有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碳14未衰变,由题图可知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年,故D正确.</a:t>
                </a:r>
                <a:endParaRPr lang="en-US" altLang="zh-CN" sz="2200" dirty="0"/>
              </a:p>
            </p:txBody>
          </p:sp>
        </mc:Choice>
        <mc:Fallback>
          <p:sp>
            <p:nvSpPr>
              <p:cNvPr id="2" name="QC_4_AS.59_1#dbdbff5fe?vop=1&amp;vop=1&amp;pid=273ce6ff5&amp;color=0,0,0&amp;bt=1&amp;bbb=1&amp;h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60_1#447c9e82c?htil=7&amp;vop=1&amp;pid=273ce6ff5&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55820" y="1054296"/>
            <a:ext cx="1508760"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60_2#447c9e82c?htil=7&amp;vop=1&amp;pid=273ce6ff5&amp;color=0,0,0&amp;bt=1&amp;bbb=1&amp;hb=1"/>
              <p:cNvSpPr/>
              <p:nvPr/>
            </p:nvSpPr>
            <p:spPr>
              <a:xfrm>
                <a:off x="722376" y="972000"/>
                <a:ext cx="9144000" cy="13130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7.静止在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点的碘</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53</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131</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原子核发生衰变的同时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，在空间中外加一个如图所示的匀强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.之后衰变产物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两粒子的运动轨迹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如图中虚线所示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，不计重力和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两粒子间的相互作用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60_2#447c9e82c?htil=7&amp;vop=1&amp;pid=273ce6ff5&amp;color=0,0,0&amp;bt=1&amp;bbb=1&amp;hb=1"/>
              <p:cNvSpPr>
                <a:spLocks noRot="1" noChangeAspect="1" noMove="1" noResize="1" noEditPoints="1" noAdjustHandles="1" noChangeArrowheads="1" noChangeShapeType="1" noTextEdit="1"/>
              </p:cNvSpPr>
              <p:nvPr/>
            </p:nvSpPr>
            <p:spPr>
              <a:xfrm>
                <a:off x="722376" y="972000"/>
                <a:ext cx="9144000" cy="1313053"/>
              </a:xfrm>
              <a:prstGeom prst="rect">
                <a:avLst/>
              </a:prstGeom>
              <a:blipFill rotWithShape="1">
                <a:blip r:embed="rId2"/>
                <a:stretch>
                  <a:fillRect l="-4" t="-34" r="4" b="-3457"/>
                </a:stretch>
              </a:blipFill>
            </p:spPr>
            <p:txBody>
              <a:bodyPr/>
              <a:lstStyle/>
              <a:p>
                <a:r>
                  <a:rPr lang="zh-CN" altLang="en-US">
                    <a:noFill/>
                  </a:rPr>
                  <a:t> </a:t>
                </a:r>
              </a:p>
            </p:txBody>
          </p:sp>
        </mc:Fallback>
      </mc:AlternateContent>
      <p:sp>
        <p:nvSpPr>
          <p:cNvPr id="4" name="QC_4_AN.61_1#447c9e82c.bracket?vop=1&amp;pid=273ce6ff5&amp;color=0,0,0&amp;vpa=19"/>
          <p:cNvSpPr/>
          <p:nvPr/>
        </p:nvSpPr>
        <p:spPr>
          <a:xfrm>
            <a:off x="5494401" y="18800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60_3#447c9e82c.choices?htil=7&amp;vop=1&amp;pid=273ce6ff5&amp;color=0,0,0&amp;bbb=1"/>
              <p:cNvSpPr/>
              <p:nvPr/>
            </p:nvSpPr>
            <p:spPr>
              <a:xfrm>
                <a:off x="722376" y="2289371"/>
                <a:ext cx="9144000" cy="843153"/>
              </a:xfrm>
              <a:prstGeom prst="rect">
                <a:avLst/>
              </a:prstGeom>
              <a:noFill/>
            </p:spPr>
            <p:txBody>
              <a:bodyPr wrap="none" lIns="0" tIns="0" rIns="0" bIns="0" rtlCol="0" anchor="t"/>
              <a:lstStyle/>
              <a:p>
                <a:pPr latinLnBrk="1">
                  <a:lnSpc>
                    <a:spcPts val="3600"/>
                  </a:lnSpc>
                  <a:tabLst>
                    <a:tab pos="467995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A.碘131原子核发生的是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.两个粒子的轨迹为两个外切的圆弧</a:t>
                </a:r>
                <a:endParaRPr lang="en-US" altLang="zh-CN" sz="2000" dirty="0"/>
              </a:p>
              <a:p>
                <a:pPr latinLnBrk="1">
                  <a:lnSpc>
                    <a:spcPts val="3400"/>
                  </a:lnSpc>
                  <a:tabLst>
                    <a:tab pos="467995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粒子初动能小于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粒子初动能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.两粒子初速度大小相等</a:t>
                </a:r>
                <a:endParaRPr lang="en-US" altLang="zh-CN" sz="2000" dirty="0"/>
              </a:p>
            </p:txBody>
          </p:sp>
        </mc:Choice>
        <mc:Fallback>
          <p:sp>
            <p:nvSpPr>
              <p:cNvPr id="5" name="QC_4_BD.60_3#447c9e82c.choices?htil=7&amp;vop=1&amp;pid=273ce6ff5&amp;color=0,0,0&amp;bbb=1"/>
              <p:cNvSpPr>
                <a:spLocks noRot="1" noChangeAspect="1" noMove="1" noResize="1" noEditPoints="1" noAdjustHandles="1" noChangeArrowheads="1" noChangeShapeType="1" noTextEdit="1"/>
              </p:cNvSpPr>
              <p:nvPr/>
            </p:nvSpPr>
            <p:spPr>
              <a:xfrm>
                <a:off x="722376" y="2289371"/>
                <a:ext cx="9144000" cy="843153"/>
              </a:xfrm>
              <a:prstGeom prst="rect">
                <a:avLst/>
              </a:prstGeom>
              <a:blipFill rotWithShape="1">
                <a:blip r:embed="rId3"/>
                <a:stretch>
                  <a:fillRect l="-4" t="-23" r="4" b="-54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2_1#447c9e82c?vop=1&amp;vop=1&amp;pid=273ce6ff5&amp;color=0,0,0&amp;bt=1&amp;bbb=1&amp;hb=1"/>
              <p:cNvSpPr/>
              <p:nvPr/>
            </p:nvSpPr>
            <p:spPr>
              <a:xfrm>
                <a:off x="722376" y="972000"/>
                <a:ext cx="10753344" cy="237629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根据两粒子的运动轨迹可知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粒子所受电场力与电场方向相同,带正电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粒子所受电场力与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电场方向相反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,带负电,因此碘</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53</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131</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原子核发生的是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衰变,并且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；由于衰变过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程动量守恒</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粒子的速度方向均沿各自轨迹切线的方向,受到恒定的电场力作用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,两个粒子的轨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迹不是圆弧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,故B错误；衰变过程动量守恒,可得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endParaRPr lang="en-US" altLang="zh-CN" sz="2200" dirty="0"/>
              </a:p>
            </p:txBody>
          </p:sp>
        </mc:Choice>
        <mc:Fallback>
          <p:sp>
            <p:nvSpPr>
              <p:cNvPr id="2" name="QC_4_AS.62_1#447c9e82c?vop=1&amp;vop=1&amp;pid=273ce6ff5&amp;color=0,0,0&amp;bt=1&amp;bbb=1&amp;hb=1"/>
              <p:cNvSpPr>
                <a:spLocks noRot="1" noChangeAspect="1" noMove="1" noResize="1" noEditPoints="1" noAdjustHandles="1" noChangeArrowheads="1" noChangeShapeType="1" noTextEdit="1"/>
              </p:cNvSpPr>
              <p:nvPr/>
            </p:nvSpPr>
            <p:spPr>
              <a:xfrm>
                <a:off x="722376" y="972000"/>
                <a:ext cx="10753344" cy="2376297"/>
              </a:xfrm>
              <a:prstGeom prst="rect">
                <a:avLst/>
              </a:prstGeom>
              <a:blipFill rotWithShape="1">
                <a:blip r:embed="rId1"/>
                <a:stretch>
                  <a:fillRect l="-4" t="-19" r="-720" b="-4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3_1#1bd175913?vop=1&amp;pid=273ce6ff5&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[重庆七校联考2024高二下期末]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如图，轧钢厂的热轧机上可以安装射线测厚仪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，仪器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探测到的射线强度与钢板的厚度有关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.已知某车间采用放射性同位素铱192作为放射源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，其化学符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，原子序数是77，通过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衰变放出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射线，半衰期为74天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，适合透照的钢板厚度为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3_1#1bd175913?vop=1&amp;pid=273ce6ff5&amp;color=0,0,0&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75" b="-2583"/>
                </a:stretch>
              </a:blipFill>
            </p:spPr>
            <p:txBody>
              <a:bodyPr/>
              <a:lstStyle/>
              <a:p>
                <a:r>
                  <a:rPr lang="zh-CN" altLang="en-US">
                    <a:noFill/>
                  </a:rPr>
                  <a:t> </a:t>
                </a:r>
              </a:p>
            </p:txBody>
          </p:sp>
        </mc:Fallback>
      </mc:AlternateContent>
      <p:sp>
        <p:nvSpPr>
          <p:cNvPr id="3" name="QC_4_AN.64_1#1bd175913.bracket?vop=1&amp;pid=273ce6ff5&amp;color=0,0,0&amp;vpa=20&amp;bbb=1"/>
          <p:cNvSpPr/>
          <p:nvPr/>
        </p:nvSpPr>
        <p:spPr>
          <a:xfrm>
            <a:off x="4672076" y="23245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4_BD.63_2#1bd175913?htil=8&amp;vop=1&amp;pid=273ce6ff5&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81548" y="2866077"/>
            <a:ext cx="3236976"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63_3#1bd175913.choices?htil=8&amp;vop=1&amp;pid=273ce6ff5&amp;color=0,0,0&amp;bbb=1&amp;hb=1"/>
              <p:cNvSpPr/>
              <p:nvPr/>
            </p:nvSpPr>
            <p:spPr>
              <a:xfrm>
                <a:off x="722376" y="2739077"/>
                <a:ext cx="7415784" cy="22659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A.衰变产生的新核用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表示，铱192的衰变方程为</a:t>
                </a:r>
                <a14:m>
                  <m:oMath xmlns:m="http://schemas.openxmlformats.org/officeDocument/2006/math">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77</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78</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.若已知钢板厚度标准为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，探测器得到的射线变弱时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钢板厚度大于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，应当增大热轧机两轮之间的厚度间隙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铱192，则经过148天还有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.放射性同位素发生衰变时，遵循能量守恒和质量数守恒</a:t>
                </a:r>
                <a:endParaRPr lang="en-US" altLang="zh-CN" sz="2000" dirty="0"/>
              </a:p>
            </p:txBody>
          </p:sp>
        </mc:Choice>
        <mc:Fallback>
          <p:sp>
            <p:nvSpPr>
              <p:cNvPr id="5" name="QC_4_BD.63_3#1bd175913.choices?htil=8&amp;vop=1&amp;pid=273ce6ff5&amp;color=0,0,0&amp;bbb=1&amp;hb=1"/>
              <p:cNvSpPr>
                <a:spLocks noRot="1" noChangeAspect="1" noMove="1" noResize="1" noEditPoints="1" noAdjustHandles="1" noChangeArrowheads="1" noChangeShapeType="1" noTextEdit="1"/>
              </p:cNvSpPr>
              <p:nvPr/>
            </p:nvSpPr>
            <p:spPr>
              <a:xfrm>
                <a:off x="722376" y="2739077"/>
                <a:ext cx="7415784" cy="2265934"/>
              </a:xfrm>
              <a:prstGeom prst="rect">
                <a:avLst/>
              </a:prstGeom>
              <a:blipFill rotWithShape="1">
                <a:blip r:embed="rId3"/>
                <a:stretch>
                  <a:fillRect l="-5" t="-14" r="-574" b="-1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5_1#1bd175913?vop=1&amp;vop=1&amp;pid=273ce6ff5&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衰变的实质是原子核里的一个中子放出一个电子变为一个质子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,衰变过程遵循质量数守恒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和电荷数守恒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,故新核的质量数不变,电荷数加一,故A正确；探测器得到的射线变弱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,说明钢板厚度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,应当减小热轧机两轮之间的厚度间隙,故B错误；若有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铱192,经过74天后还有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74天（即总共经历148天）还有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没有衰变,故C错误；放射性同位素发生衰变时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守恒和质量数守恒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4_AS.65_1#1bd175913?vop=1&amp;vop=1&amp;pid=273ce6ff5&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937"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6_1#af2fb3644?vop=1&amp;pid=a4cde279c&amp;color=0,0,0&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[重庆一中2025高二下期中]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在如图所示的垂直纸面向里的匀强磁场中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，有一个氡原子核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静止在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点，某时刻氡原子核发生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粒子的径迹是纸面内一个半径为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衰变产生的新核的径迹是纸面内一个半径为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的圆.若质量之比可用质量数之比表示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6_1#af2fb3644?vop=1&amp;pid=a4cde279c&amp;color=0,0,0&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r="-1193" b="-2564"/>
                </a:stretch>
              </a:blipFill>
            </p:spPr>
            <p:txBody>
              <a:bodyPr/>
              <a:lstStyle/>
              <a:p>
                <a:r>
                  <a:rPr lang="zh-CN" altLang="en-US">
                    <a:noFill/>
                  </a:rPr>
                  <a:t> </a:t>
                </a:r>
              </a:p>
            </p:txBody>
          </p:sp>
        </mc:Fallback>
      </mc:AlternateContent>
      <p:sp>
        <p:nvSpPr>
          <p:cNvPr id="3" name="QC_5_AN.67_1#af2fb3644.bracket?vop=1&amp;pid=a4cde279c&amp;color=0,0,0&amp;vpa=21"/>
          <p:cNvSpPr/>
          <p:nvPr/>
        </p:nvSpPr>
        <p:spPr>
          <a:xfrm>
            <a:off x="1684401" y="23372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66_2#af2fb3644?htil=9&amp;vop=1&amp;pid=a4cde279c&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702439" y="2869507"/>
            <a:ext cx="141732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66_3#af2fb3644.choices?htil=9&amp;vop=1&amp;pid=a4cde279c&amp;color=0,0,0&amp;bbb=1"/>
              <p:cNvSpPr/>
              <p:nvPr/>
            </p:nvSpPr>
            <p:spPr>
              <a:xfrm>
                <a:off x="722376" y="2794704"/>
                <a:ext cx="924458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A.两粒子的轨迹圆一定内切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.两粒子一个沿顺时针方向转动，另一个沿逆时针方向转动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粒子转动108圈之内，二者一定不会相撞</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66_3#af2fb3644.choices?htil=9&amp;vop=1&amp;pid=a4cde279c&amp;color=0,0,0&amp;bbb=1"/>
              <p:cNvSpPr>
                <a:spLocks noRot="1" noChangeAspect="1" noMove="1" noResize="1" noEditPoints="1" noAdjustHandles="1" noChangeArrowheads="1" noChangeShapeType="1" noTextEdit="1"/>
              </p:cNvSpPr>
              <p:nvPr/>
            </p:nvSpPr>
            <p:spPr>
              <a:xfrm>
                <a:off x="722376" y="2794704"/>
                <a:ext cx="9244584" cy="1781302"/>
              </a:xfrm>
              <a:prstGeom prst="rect">
                <a:avLst/>
              </a:prstGeom>
              <a:blipFill rotWithShape="1">
                <a:blip r:embed="rId3"/>
                <a:stretch>
                  <a:fillRect l="-4" t="-4" b="-26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8_1#af2fb3644?vop=1&amp;vop=1&amp;pid=a4cde279c&amp;color=0,0,0&amp;bt=1&amp;bbb=1&amp;hb=1"/>
              <p:cNvSpPr/>
              <p:nvPr/>
            </p:nvSpPr>
            <p:spPr>
              <a:xfrm>
                <a:off x="722376" y="972000"/>
                <a:ext cx="10753344" cy="447535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静止的氡原子核由于衰变放出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粒子而生成一个新的原子核的过程动量守恒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,则衰变产生的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粒子与新核的动量等大反向</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粒子与新核都带正电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,根据左手定则可知两圆一定都沿逆时针方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向转动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,两圆一定外切,故A、B错误；设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粒子和新核的质量分别为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,速度大小分别为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粒子做圆周运动过程中洛伦兹力提供向心力，有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粒子做圆周运动的轨迹半径为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,同理，新核做圆周运动的轨迹半径为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向为正方向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,根据核反应质量数和电荷数守恒,可知新核的核电荷数为84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218,联立可得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84</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粒子做圆周运动的周期为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π</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,新核做圆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周运动的周期为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π</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109</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84</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粒子第一次与新核碰撞时,新核转动84圈</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粒子转动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圈,故在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粒子转动108圈之内,二者一定不会相撞,故C正确.</a:t>
                </a:r>
                <a:endParaRPr lang="en-US" altLang="zh-CN" sz="2200" dirty="0"/>
              </a:p>
            </p:txBody>
          </p:sp>
        </mc:Choice>
        <mc:Fallback>
          <p:sp>
            <p:nvSpPr>
              <p:cNvPr id="2" name="QC_5_AS.68_1#af2fb3644?vop=1&amp;vop=1&amp;pid=a4cde279c&amp;color=0,0,0&amp;bt=1&amp;bbb=1&amp;hb=1"/>
              <p:cNvSpPr>
                <a:spLocks noRot="1" noChangeAspect="1" noMove="1" noResize="1" noEditPoints="1" noAdjustHandles="1" noChangeArrowheads="1" noChangeShapeType="1" noTextEdit="1"/>
              </p:cNvSpPr>
              <p:nvPr/>
            </p:nvSpPr>
            <p:spPr>
              <a:xfrm>
                <a:off x="722376" y="972000"/>
                <a:ext cx="10753344" cy="4475353"/>
              </a:xfrm>
              <a:prstGeom prst="rect">
                <a:avLst/>
              </a:prstGeom>
              <a:blipFill rotWithShape="1">
                <a:blip r:embed="rId1"/>
                <a:stretch>
                  <a:fillRect l="-4" t="-10" r="-2338" b="-10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20c8c8392?vop=1&amp;pid=e6610481b&amp;color=0,0,0&amp;bt=1&amp;bbb=1&amp;hb=1"/>
              <p:cNvSpPr/>
              <p:nvPr/>
            </p:nvSpPr>
            <p:spPr>
              <a:xfrm>
                <a:off x="722376" y="972000"/>
                <a:ext cx="10753344" cy="8558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[江西九师联盟2025高二下联考]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（铀核）衰变为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（氡核）要经过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次数分别为(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20c8c8392?vop=1&amp;pid=e6610481b&amp;color=0,0,0&amp;bt=1&amp;bbb=1&amp;hb=1"/>
              <p:cNvSpPr>
                <a:spLocks noRot="1" noChangeAspect="1" noMove="1" noResize="1" noEditPoints="1" noAdjustHandles="1" noChangeArrowheads="1" noChangeShapeType="1" noTextEdit="1"/>
              </p:cNvSpPr>
              <p:nvPr/>
            </p:nvSpPr>
            <p:spPr>
              <a:xfrm>
                <a:off x="722376" y="972000"/>
                <a:ext cx="10753344" cy="855853"/>
              </a:xfrm>
              <a:prstGeom prst="rect">
                <a:avLst/>
              </a:prstGeom>
              <a:blipFill rotWithShape="1">
                <a:blip r:embed="rId1"/>
                <a:stretch>
                  <a:fillRect l="-4" t="-53" r="-289" b="-5304"/>
                </a:stretch>
              </a:blipFill>
            </p:spPr>
            <p:txBody>
              <a:bodyPr/>
              <a:lstStyle/>
              <a:p>
                <a:r>
                  <a:rPr lang="zh-CN" altLang="en-US">
                    <a:noFill/>
                  </a:rPr>
                  <a:t> </a:t>
                </a:r>
              </a:p>
            </p:txBody>
          </p:sp>
        </mc:Fallback>
      </mc:AlternateContent>
      <p:sp>
        <p:nvSpPr>
          <p:cNvPr id="3" name="QC_5_AN.5_1#20c8c8392.bracket?vop=1&amp;pid=e6610481b&amp;color=0,0,0&amp;vpa=2"/>
          <p:cNvSpPr/>
          <p:nvPr/>
        </p:nvSpPr>
        <p:spPr>
          <a:xfrm>
            <a:off x="2192401" y="14228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20c8c8392.choices?vop=1&amp;pid=e6610481b&amp;color=0,0,0&amp;bbb=1"/>
          <p:cNvSpPr/>
          <p:nvPr/>
        </p:nvSpPr>
        <p:spPr>
          <a:xfrm>
            <a:off x="722376" y="1884938"/>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20c8c8392?vop=1&amp;vop=1&amp;pid=e6610481b&amp;color=0,0,0&amp;bt=1&amp;bbb=1&amp;hb=1"/>
              <p:cNvSpPr/>
              <p:nvPr/>
            </p:nvSpPr>
            <p:spPr>
              <a:xfrm>
                <a:off x="722376" y="972000"/>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铀核</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U</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衰变为氡核</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86</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时质量数减少16，每次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衰变质量数减少4,故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，质子数减少6,4次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衰变使质子数减少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衰变质子数增加1,故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.综上所述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衰变4次</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衰变2次，故A正确.</a:t>
                </a:r>
                <a:endParaRPr lang="en-US" altLang="zh-CN" sz="2200" dirty="0"/>
              </a:p>
            </p:txBody>
          </p:sp>
        </mc:Choice>
        <mc:Fallback>
          <p:sp>
            <p:nvSpPr>
              <p:cNvPr id="2" name="QC_5_AS.6_1#20c8c8392?vop=1&amp;vop=1&amp;pid=e6610481b&amp;color=0,0,0&amp;bt=1&amp;bbb=1&amp;hb=1"/>
              <p:cNvSpPr>
                <a:spLocks noRot="1" noChangeAspect="1" noMove="1" noResize="1" noEditPoints="1" noAdjustHandles="1" noChangeArrowheads="1" noChangeShapeType="1" noTextEdit="1"/>
              </p:cNvSpPr>
              <p:nvPr/>
            </p:nvSpPr>
            <p:spPr>
              <a:xfrm>
                <a:off x="722376" y="972000"/>
                <a:ext cx="10753344" cy="1444879"/>
              </a:xfrm>
              <a:prstGeom prst="rect">
                <a:avLst/>
              </a:prstGeom>
              <a:blipFill rotWithShape="1">
                <a:blip r:embed="rId1"/>
                <a:stretch>
                  <a:fillRect l="-4" t="-31" r="-490" b="-36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33bbbfe1e?vop=1&amp;pid=e6610481b&amp;color=0,0,0&amp;bt=1&amp;bbb=1&amp;hb=1"/>
              <p:cNvSpPr/>
              <p:nvPr/>
            </p:nvSpPr>
            <p:spPr>
              <a:xfrm>
                <a:off x="722376" y="972000"/>
                <a:ext cx="10753344" cy="8558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3.天然放射性元素</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（钍）经过一系列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衰变之后，变成</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sup>
                    </m:sSub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）.下列判断中正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33bbbfe1e?vop=1&amp;pid=e6610481b&amp;color=0,0,0&amp;bt=1&amp;bbb=1&amp;hb=1"/>
              <p:cNvSpPr>
                <a:spLocks noRot="1" noChangeAspect="1" noMove="1" noResize="1" noEditPoints="1" noAdjustHandles="1" noChangeArrowheads="1" noChangeShapeType="1" noTextEdit="1"/>
              </p:cNvSpPr>
              <p:nvPr/>
            </p:nvSpPr>
            <p:spPr>
              <a:xfrm>
                <a:off x="722376" y="972000"/>
                <a:ext cx="10753344" cy="855853"/>
              </a:xfrm>
              <a:prstGeom prst="rect">
                <a:avLst/>
              </a:prstGeom>
              <a:blipFill rotWithShape="1">
                <a:blip r:embed="rId1"/>
                <a:stretch>
                  <a:fillRect l="-4" t="-53" r="-703" b="-5304"/>
                </a:stretch>
              </a:blipFill>
            </p:spPr>
            <p:txBody>
              <a:bodyPr/>
              <a:lstStyle/>
              <a:p>
                <a:r>
                  <a:rPr lang="zh-CN" altLang="en-US">
                    <a:noFill/>
                  </a:rPr>
                  <a:t> </a:t>
                </a:r>
              </a:p>
            </p:txBody>
          </p:sp>
        </mc:Fallback>
      </mc:AlternateContent>
      <p:sp>
        <p:nvSpPr>
          <p:cNvPr id="3" name="QC_5_AN.8_1#33bbbfe1e.bracket?vop=1&amp;pid=e6610481b&amp;color=0,0,0&amp;vpa=3"/>
          <p:cNvSpPr/>
          <p:nvPr/>
        </p:nvSpPr>
        <p:spPr>
          <a:xfrm>
            <a:off x="1684401" y="14228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7_2#33bbbfe1e.choices?vop=1&amp;pid=e6610481b&amp;color=0,0,0&amp;bbb=1"/>
              <p:cNvSpPr/>
              <p:nvPr/>
            </p:nvSpPr>
            <p:spPr>
              <a:xfrm>
                <a:off x="722376" y="183769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A.衰变过程共有6次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衰变和2次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.铅核比钍核少8个质子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衰变所放出的电子来自原子核外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.钍核比铅核多24个中子</a:t>
                </a:r>
                <a:endParaRPr lang="en-US" altLang="zh-CN" sz="2000" dirty="0"/>
              </a:p>
            </p:txBody>
          </p:sp>
        </mc:Choice>
        <mc:Fallback>
          <p:sp>
            <p:nvSpPr>
              <p:cNvPr id="4" name="QC_5_BD.7_2#33bbbfe1e.choices?vop=1&amp;pid=e6610481b&amp;color=0,0,0&amp;bbb=1"/>
              <p:cNvSpPr>
                <a:spLocks noRot="1" noChangeAspect="1" noMove="1" noResize="1" noEditPoints="1" noAdjustHandles="1" noChangeArrowheads="1" noChangeShapeType="1" noTextEdit="1"/>
              </p:cNvSpPr>
              <p:nvPr/>
            </p:nvSpPr>
            <p:spPr>
              <a:xfrm>
                <a:off x="722376" y="1837695"/>
                <a:ext cx="10753344" cy="843153"/>
              </a:xfrm>
              <a:prstGeom prst="rect">
                <a:avLst/>
              </a:prstGeom>
              <a:blipFill rotWithShape="1">
                <a:blip r:embed="rId2"/>
                <a:stretch>
                  <a:fillRect l="-4" t="-1" b="-54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33bbbfe1e?vop=1&amp;vop=1&amp;pid=e6610481b&amp;color=0,0,0&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；钍核与铅核质子数之差为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,可知铅核比钍核少8个质子,故B正确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放出的电子来自原子核内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；钍核与铅核中子数之差为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82</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,可知钍核比铅核多16个中子,故D错误.</a:t>
                </a:r>
                <a:endParaRPr lang="en-US" altLang="zh-CN" sz="2200" dirty="0"/>
              </a:p>
            </p:txBody>
          </p:sp>
        </mc:Choice>
        <mc:Fallback>
          <p:sp>
            <p:nvSpPr>
              <p:cNvPr id="2" name="QC_5_AS.9_1#33bbbfe1e?vop=1&amp;vop=1&amp;pid=e6610481b&amp;color=0,0,0&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33bbbfe1e?vop=1&amp;vop=1&amp;pid=e6610481b&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P131B组第1题演变而来.本题延伸考查了两个原子核质子数与中子数的比较及</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变放出的电子的来源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0_1#33bbbfe1e?vop=1&amp;vop=1&amp;pid=e6610481b&amp;color=0,0,0&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248" b="-34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5_EX.11_1#33bbbfe1e?vop=1&amp;vop=1&amp;pid=e6610481b&amp;color=0,0,0&amp;bbb=1&amp;hb=1"/>
              <p:cNvSpPr/>
              <p:nvPr/>
            </p:nvSpPr>
            <p:spPr>
              <a:xfrm>
                <a:off x="722376" y="2347341"/>
                <a:ext cx="10753344" cy="17829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确定原子核衰变次数的技巧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衰变次数的确定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,一般先由质量数的改变确定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衰变的次数,这是因为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衰变次数的多少对质量数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,然后根据电荷数的改变结合</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衰变次数确定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衰变的次数.</a:t>
                </a:r>
                <a:endParaRPr lang="en-US" altLang="zh-CN" sz="2000" dirty="0"/>
              </a:p>
            </p:txBody>
          </p:sp>
        </mc:Choice>
        <mc:Fallback>
          <p:sp>
            <p:nvSpPr>
              <p:cNvPr id="3" name="QC_5_EX.11_1#33bbbfe1e?vop=1&amp;vop=1&amp;pid=e6610481b&amp;color=0,0,0&amp;bbb=1&amp;hb=1"/>
              <p:cNvSpPr>
                <a:spLocks noRot="1" noChangeAspect="1" noMove="1" noResize="1" noEditPoints="1" noAdjustHandles="1" noChangeArrowheads="1" noChangeShapeType="1" noTextEdit="1"/>
              </p:cNvSpPr>
              <p:nvPr/>
            </p:nvSpPr>
            <p:spPr>
              <a:xfrm>
                <a:off x="722376" y="2347341"/>
                <a:ext cx="10753344" cy="1782953"/>
              </a:xfrm>
              <a:prstGeom prst="rect">
                <a:avLst/>
              </a:prstGeom>
              <a:blipFill rotWithShape="1">
                <a:blip r:embed="rId2"/>
                <a:stretch>
                  <a:fillRect l="-4" t="-21" b="-255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10591</Words>
  <Application>WPS 演示</Application>
  <PresentationFormat>宽屏</PresentationFormat>
  <Paragraphs>381</Paragraphs>
  <Slides>50</Slides>
  <Notes>50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50</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Cambria Math</vt:lpstr>
      <vt:lpstr>Cambria Math</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2025-10-15T03:21:00Z</dcterms:created>
  <dcterms:modified xsi:type="dcterms:W3CDTF">2025-10-22T02:04:15Z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4C2CC91E026E4D45A60B16725D456539_12</vt:lpwstr>
  </property>
  <property fmtid="{D5CDD505-2E9C-101B-9397-08002B2CF9AE}" pid="3" name="KSOProductBuildVer">
    <vt:lpwstr>2052-12.1.0.23125</vt:lpwstr>
  </property>
</Properties>
</file>